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7"/>
  </p:notesMasterIdLst>
  <p:sldIdLst>
    <p:sldId id="470" r:id="rId2"/>
    <p:sldId id="331" r:id="rId3"/>
    <p:sldId id="434" r:id="rId4"/>
    <p:sldId id="431" r:id="rId5"/>
    <p:sldId id="429" r:id="rId6"/>
    <p:sldId id="432" r:id="rId7"/>
    <p:sldId id="471" r:id="rId8"/>
    <p:sldId id="433" r:id="rId9"/>
    <p:sldId id="393" r:id="rId10"/>
    <p:sldId id="395" r:id="rId11"/>
    <p:sldId id="396" r:id="rId12"/>
    <p:sldId id="397" r:id="rId13"/>
    <p:sldId id="414" r:id="rId14"/>
    <p:sldId id="423" r:id="rId15"/>
    <p:sldId id="427" r:id="rId16"/>
    <p:sldId id="400" r:id="rId17"/>
    <p:sldId id="426" r:id="rId18"/>
    <p:sldId id="411" r:id="rId19"/>
    <p:sldId id="256" r:id="rId20"/>
    <p:sldId id="310" r:id="rId21"/>
    <p:sldId id="258" r:id="rId22"/>
    <p:sldId id="265" r:id="rId23"/>
    <p:sldId id="469" r:id="rId24"/>
    <p:sldId id="462" r:id="rId25"/>
    <p:sldId id="460" r:id="rId26"/>
    <p:sldId id="468" r:id="rId27"/>
    <p:sldId id="461" r:id="rId28"/>
    <p:sldId id="463" r:id="rId29"/>
    <p:sldId id="443" r:id="rId30"/>
    <p:sldId id="444" r:id="rId31"/>
    <p:sldId id="451" r:id="rId32"/>
    <p:sldId id="450" r:id="rId33"/>
    <p:sldId id="440" r:id="rId34"/>
    <p:sldId id="459" r:id="rId35"/>
    <p:sldId id="441"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ine Giles"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378" autoAdjust="0"/>
    <p:restoredTop sz="86434" autoAdjust="0"/>
  </p:normalViewPr>
  <p:slideViewPr>
    <p:cSldViewPr>
      <p:cViewPr varScale="1">
        <p:scale>
          <a:sx n="62" d="100"/>
          <a:sy n="62" d="100"/>
        </p:scale>
        <p:origin x="960" y="72"/>
      </p:cViewPr>
      <p:guideLst>
        <p:guide orient="horz" pos="2160"/>
        <p:guide pos="2880"/>
      </p:guideLst>
    </p:cSldViewPr>
  </p:slideViewPr>
  <p:outlineViewPr>
    <p:cViewPr>
      <p:scale>
        <a:sx n="33" d="100"/>
        <a:sy n="33" d="100"/>
      </p:scale>
      <p:origin x="0" y="23244"/>
    </p:cViewPr>
  </p:outlineViewPr>
  <p:notesTextViewPr>
    <p:cViewPr>
      <p:scale>
        <a:sx n="100" d="100"/>
        <a:sy n="100" d="100"/>
      </p:scale>
      <p:origin x="0" y="0"/>
    </p:cViewPr>
  </p:notesTextViewPr>
  <p:sorterViewPr>
    <p:cViewPr>
      <p:scale>
        <a:sx n="100" d="100"/>
        <a:sy n="100" d="100"/>
      </p:scale>
      <p:origin x="0" y="9090"/>
    </p:cViewPr>
  </p:sorterViewPr>
  <p:notesViewPr>
    <p:cSldViewPr>
      <p:cViewPr varScale="1">
        <p:scale>
          <a:sx n="51" d="100"/>
          <a:sy n="51" d="100"/>
        </p:scale>
        <p:origin x="-298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CB2109-AD25-482F-BF09-27B004FB2000}" type="datetimeFigureOut">
              <a:rPr lang="en-AU" smtClean="0"/>
              <a:pPr/>
              <a:t>22/03/2021</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2A8A4D-420E-416E-8154-905B41F48A54}" type="slidenum">
              <a:rPr lang="en-AU" smtClean="0"/>
              <a:pPr/>
              <a:t>‹#›</a:t>
            </a:fld>
            <a:endParaRPr lang="en-A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read</a:t>
            </a:r>
          </a:p>
        </p:txBody>
      </p:sp>
      <p:sp>
        <p:nvSpPr>
          <p:cNvPr id="4" name="Slide Number Placeholder 3"/>
          <p:cNvSpPr>
            <a:spLocks noGrp="1"/>
          </p:cNvSpPr>
          <p:nvPr>
            <p:ph type="sldNum" sz="quarter" idx="10"/>
          </p:nvPr>
        </p:nvSpPr>
        <p:spPr/>
        <p:txBody>
          <a:bodyPr/>
          <a:lstStyle/>
          <a:p>
            <a:fld id="{892A8A4D-420E-416E-8154-905B41F48A54}" type="slidenum">
              <a:rPr lang="en-AU" smtClean="0"/>
              <a:pPr/>
              <a:t>2</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892A8A4D-420E-416E-8154-905B41F48A54}" type="slidenum">
              <a:rPr lang="en-AU" smtClean="0"/>
              <a:pPr/>
              <a:t>9</a:t>
            </a:fld>
            <a:endParaRPr lang="en-A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We</a:t>
            </a:r>
            <a:r>
              <a:rPr lang="en-AU" baseline="0" dirty="0"/>
              <a:t> need to mention Southern or marbled Toadlet. It</a:t>
            </a:r>
            <a:r>
              <a:rPr lang="en-AU" dirty="0"/>
              <a:t> is also</a:t>
            </a:r>
            <a:r>
              <a:rPr lang="en-AU" baseline="0" dirty="0"/>
              <a:t> susceptible to chytrid fungus and is of State significance on the Flora and Fauna Guarantee. It has a poor trajectory for survival according to Brett Lane so needs to be factored in. It is a very different animal to Growling Grass Frog as it walks rather than hops, is smaller and lives in a different range preferring ephemeral wetlands.</a:t>
            </a:r>
            <a:endParaRPr lang="en-AU" dirty="0"/>
          </a:p>
        </p:txBody>
      </p:sp>
      <p:sp>
        <p:nvSpPr>
          <p:cNvPr id="4" name="Slide Number Placeholder 3"/>
          <p:cNvSpPr>
            <a:spLocks noGrp="1"/>
          </p:cNvSpPr>
          <p:nvPr>
            <p:ph type="sldNum" sz="quarter" idx="10"/>
          </p:nvPr>
        </p:nvSpPr>
        <p:spPr/>
        <p:txBody>
          <a:bodyPr/>
          <a:lstStyle/>
          <a:p>
            <a:fld id="{892A8A4D-420E-416E-8154-905B41F48A54}" type="slidenum">
              <a:rPr lang="en-AU" smtClean="0"/>
              <a:pPr/>
              <a:t>17</a:t>
            </a:fld>
            <a:endParaRPr lang="en-A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You can</a:t>
            </a:r>
            <a:r>
              <a:rPr lang="en-AU" baseline="0" dirty="0"/>
              <a:t> see Southern Toadlet is distributed through the southern half of the pipeline area. This frog needs to be dealt with and we suggest Frog scientist need to provide evidence to the this panel about this frog, as we don’t have time.</a:t>
            </a:r>
            <a:endParaRPr lang="en-AU" dirty="0"/>
          </a:p>
        </p:txBody>
      </p:sp>
      <p:sp>
        <p:nvSpPr>
          <p:cNvPr id="4" name="Slide Number Placeholder 3"/>
          <p:cNvSpPr>
            <a:spLocks noGrp="1"/>
          </p:cNvSpPr>
          <p:nvPr>
            <p:ph type="sldNum" sz="quarter" idx="10"/>
          </p:nvPr>
        </p:nvSpPr>
        <p:spPr/>
        <p:txBody>
          <a:bodyPr/>
          <a:lstStyle/>
          <a:p>
            <a:fld id="{892A8A4D-420E-416E-8154-905B41F48A54}" type="slidenum">
              <a:rPr lang="en-AU" smtClean="0"/>
              <a:pPr/>
              <a:t>18</a:t>
            </a:fld>
            <a:endParaRPr lang="en-A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AU" dirty="0"/>
              <a:t>This frog is large 10cm and beautiful, as a fierce hunter it</a:t>
            </a:r>
            <a:r>
              <a:rPr lang="en-AU" baseline="0" dirty="0"/>
              <a:t> fills a niche that cannot be replaced by frogs not susceptible to chytrid. (check)</a:t>
            </a:r>
            <a:endParaRPr lang="en-AU" dirty="0"/>
          </a:p>
        </p:txBody>
      </p:sp>
      <p:sp>
        <p:nvSpPr>
          <p:cNvPr id="4" name="Slide Number Placeholder 3"/>
          <p:cNvSpPr>
            <a:spLocks noGrp="1"/>
          </p:cNvSpPr>
          <p:nvPr>
            <p:ph type="sldNum" sz="quarter" idx="10"/>
          </p:nvPr>
        </p:nvSpPr>
        <p:spPr/>
        <p:txBody>
          <a:bodyPr/>
          <a:lstStyle/>
          <a:p>
            <a:fld id="{892A8A4D-420E-416E-8154-905B41F48A54}" type="slidenum">
              <a:rPr lang="en-AU" smtClean="0"/>
              <a:pPr/>
              <a:t>19</a:t>
            </a:fld>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a:t>This is a distribution map from Atlas</a:t>
            </a:r>
            <a:r>
              <a:rPr lang="en-AU" baseline="0" dirty="0"/>
              <a:t> of</a:t>
            </a:r>
            <a:r>
              <a:rPr lang="en-AU" dirty="0"/>
              <a:t> Living  Australia. You</a:t>
            </a:r>
            <a:r>
              <a:rPr lang="en-AU" baseline="0" dirty="0"/>
              <a:t> can see the pipeline goes diagonally through this important population. There are frog movements throughout this area that could spread pathogens. </a:t>
            </a:r>
            <a:endParaRPr lang="en-AU" dirty="0"/>
          </a:p>
        </p:txBody>
      </p:sp>
      <p:sp>
        <p:nvSpPr>
          <p:cNvPr id="4" name="Slide Number Placeholder 3"/>
          <p:cNvSpPr>
            <a:spLocks noGrp="1"/>
          </p:cNvSpPr>
          <p:nvPr>
            <p:ph type="sldNum" sz="quarter" idx="10"/>
          </p:nvPr>
        </p:nvSpPr>
        <p:spPr/>
        <p:txBody>
          <a:bodyPr/>
          <a:lstStyle/>
          <a:p>
            <a:fld id="{892A8A4D-420E-416E-8154-905B41F48A54}" type="slidenum">
              <a:rPr lang="en-AU" smtClean="0"/>
              <a:pPr/>
              <a:t>20</a:t>
            </a:fld>
            <a:endParaRPr lang="en-A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16A3BC-7546-4A43-95E4-0F1ABC94571D}" type="datetimeFigureOut">
              <a:rPr lang="en-AU" smtClean="0"/>
              <a:pPr/>
              <a:t>22/03/2021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51691DD6-B6DC-4641-AE07-5CBDDDBE21FA}" type="slidenum">
              <a:rPr lang="en-AU" smtClean="0"/>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6A3BC-7546-4A43-95E4-0F1ABC94571D}" type="datetimeFigureOut">
              <a:rPr lang="en-AU" smtClean="0"/>
              <a:pPr/>
              <a:t>22/03/2021</a:t>
            </a:fld>
            <a:endParaRPr lang="en-AU"/>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91DD6-B6DC-4641-AE07-5CBDDDBE21FA}"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mailto:wppcweb@gmail.com"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475656" y="5733256"/>
            <a:ext cx="1872208" cy="461665"/>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en-AU" dirty="0"/>
              <a:t>Photo</a:t>
            </a:r>
          </a:p>
        </p:txBody>
      </p:sp>
      <p:pic>
        <p:nvPicPr>
          <p:cNvPr id="15361" name="Picture 1" descr="C:\Users\Carolyn PC\Pictures\20190516_144234.jpg"/>
          <p:cNvPicPr>
            <a:picLocks noGrp="1" noChangeAspect="1" noChangeArrowheads="1"/>
          </p:cNvPicPr>
          <p:nvPr>
            <p:ph idx="1"/>
          </p:nvPr>
        </p:nvPicPr>
        <p:blipFill>
          <a:blip r:embed="rId2" cstate="print"/>
          <a:srcRect/>
          <a:stretch>
            <a:fillRect/>
          </a:stretch>
        </p:blipFill>
        <p:spPr bwMode="auto">
          <a:xfrm>
            <a:off x="24782" y="1484784"/>
            <a:ext cx="9119218" cy="5373216"/>
          </a:xfrm>
          <a:prstGeom prst="rect">
            <a:avLst/>
          </a:prstGeom>
          <a:noFill/>
        </p:spPr>
      </p:pic>
      <p:sp>
        <p:nvSpPr>
          <p:cNvPr id="5" name="TextBox 4"/>
          <p:cNvSpPr txBox="1"/>
          <p:nvPr/>
        </p:nvSpPr>
        <p:spPr>
          <a:xfrm>
            <a:off x="0" y="764704"/>
            <a:ext cx="9144000" cy="2308324"/>
          </a:xfrm>
          <a:prstGeom prst="rect">
            <a:avLst/>
          </a:prstGeom>
          <a:noFill/>
        </p:spPr>
        <p:txBody>
          <a:bodyPr wrap="square" rtlCol="0">
            <a:spAutoFit/>
          </a:bodyPr>
          <a:lstStyle/>
          <a:p>
            <a:pPr algn="ctr"/>
            <a:r>
              <a:rPr lang="en-AU" sz="3200" dirty="0"/>
              <a:t>WPPC AGM 2021</a:t>
            </a:r>
          </a:p>
          <a:p>
            <a:pPr algn="ctr"/>
            <a:r>
              <a:rPr lang="en-AU" sz="3200" dirty="0"/>
              <a:t> WPPC is an independent, volunteer </a:t>
            </a:r>
          </a:p>
          <a:p>
            <a:pPr algn="ctr"/>
            <a:r>
              <a:rPr lang="en-AU" sz="3200" dirty="0"/>
              <a:t>environment group founded in 1971</a:t>
            </a:r>
            <a:br>
              <a:rPr lang="en-AU" sz="4800" dirty="0"/>
            </a:br>
            <a:r>
              <a:rPr lang="en-AU" sz="4800" dirty="0">
                <a:latin typeface="AR BERKLEY" pitchFamily="2" charset="0"/>
              </a:rPr>
              <a:t>celebrating 50years</a:t>
            </a:r>
            <a:endParaRPr lang="en-AU" sz="3200" dirty="0">
              <a:solidFill>
                <a:srgbClr val="C00000"/>
              </a:solidFill>
              <a:latin typeface="+mj-lt"/>
            </a:endParaRPr>
          </a:p>
        </p:txBody>
      </p:sp>
      <p:pic>
        <p:nvPicPr>
          <p:cNvPr id="6" name="Content Placeholder 3" descr="WPPC LOGO NEW 8-10-2010.png">
            <a:extLst>
              <a:ext uri="{FF2B5EF4-FFF2-40B4-BE49-F238E27FC236}">
                <a16:creationId xmlns:a16="http://schemas.microsoft.com/office/drawing/2014/main" id="{FD334694-C6E5-411A-B8B7-05C192397CE3}"/>
              </a:ext>
            </a:extLst>
          </p:cNvPr>
          <p:cNvPicPr>
            <a:picLocks/>
          </p:cNvPicPr>
          <p:nvPr/>
        </p:nvPicPr>
        <p:blipFill>
          <a:blip r:embed="rId3" cstate="print"/>
          <a:stretch>
            <a:fillRect/>
          </a:stretch>
        </p:blipFill>
        <p:spPr>
          <a:xfrm>
            <a:off x="5950866" y="4285551"/>
            <a:ext cx="3168352" cy="259228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8686800" cy="6336703"/>
          </a:xfrm>
        </p:spPr>
        <p:txBody>
          <a:bodyPr>
            <a:normAutofit lnSpcReduction="10000"/>
          </a:bodyPr>
          <a:lstStyle/>
          <a:p>
            <a:pPr>
              <a:lnSpc>
                <a:spcPct val="150000"/>
              </a:lnSpc>
              <a:buNone/>
            </a:pPr>
            <a:r>
              <a:rPr lang="en-AU" dirty="0"/>
              <a:t>2. </a:t>
            </a:r>
            <a:r>
              <a:rPr lang="en-AU" sz="2800" dirty="0"/>
              <a:t>This project could introduce </a:t>
            </a:r>
            <a:r>
              <a:rPr lang="en-AU" sz="2800" b="1" dirty="0"/>
              <a:t>Phytophthora cinnamoni and Amphibian chytrid fungus</a:t>
            </a:r>
            <a:r>
              <a:rPr lang="en-AU" sz="2800" dirty="0"/>
              <a:t>, which are threatening processes under the Environmental Protection and Biodiversity Conservation Act that act as a slow burn, </a:t>
            </a:r>
            <a:r>
              <a:rPr lang="en-AU" sz="2800" b="1" dirty="0"/>
              <a:t>impacting much, much wider than the initial footprint</a:t>
            </a:r>
            <a:r>
              <a:rPr lang="en-AU" sz="2800" dirty="0"/>
              <a:t>. High status bushland adjacent to the pipeline could die-off from these proposed works which is unacceptable. </a:t>
            </a:r>
          </a:p>
          <a:p>
            <a:pPr lvl="0">
              <a:lnSpc>
                <a:spcPct val="150000"/>
              </a:lnSpc>
              <a:buNone/>
            </a:pPr>
            <a:endParaRPr lang="en-AU" sz="2800" dirty="0"/>
          </a:p>
          <a:p>
            <a:pPr lvl="0">
              <a:lnSpc>
                <a:spcPct val="150000"/>
              </a:lnSpc>
              <a:buNone/>
            </a:pPr>
            <a:r>
              <a:rPr lang="en-AU" sz="2800" b="1" dirty="0"/>
              <a:t>3. The threat to asparagus </a:t>
            </a:r>
            <a:r>
              <a:rPr lang="en-AU" sz="2800" dirty="0"/>
              <a:t>businesses from </a:t>
            </a:r>
            <a:r>
              <a:rPr lang="en-AU" sz="2800" b="1" dirty="0"/>
              <a:t>Phytophthora cinnamoni </a:t>
            </a:r>
            <a:r>
              <a:rPr lang="en-AU" sz="2800" dirty="0"/>
              <a:t>is unacceptable.</a:t>
            </a:r>
          </a:p>
          <a:p>
            <a:endParaRPr lang="en-AU"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408711"/>
          </a:xfrm>
        </p:spPr>
        <p:txBody>
          <a:bodyPr>
            <a:normAutofit fontScale="85000" lnSpcReduction="20000"/>
          </a:bodyPr>
          <a:lstStyle/>
          <a:p>
            <a:pPr marL="514350" indent="-514350">
              <a:lnSpc>
                <a:spcPct val="150000"/>
              </a:lnSpc>
              <a:buNone/>
            </a:pPr>
            <a:r>
              <a:rPr lang="en-AU" dirty="0"/>
              <a:t>4.   There are 42 Flora and Fauna Guarantee listed and EPBC listed species (ALA) that have been sighted within 200m of the footprint, The significance of species present under threat from: </a:t>
            </a:r>
            <a:r>
              <a:rPr lang="en-AU" b="1" dirty="0"/>
              <a:t>habitat loss, fragmentation, pathogens, interruption of breeding cycles. Problems with water availability, bad water quality, and predation</a:t>
            </a:r>
            <a:r>
              <a:rPr lang="en-AU" dirty="0"/>
              <a:t>, means this project should be stopped.</a:t>
            </a:r>
          </a:p>
          <a:p>
            <a:pPr marL="514350" indent="-514350">
              <a:lnSpc>
                <a:spcPct val="150000"/>
              </a:lnSpc>
              <a:buAutoNum type="arabicPeriod" startAt="3"/>
            </a:pPr>
            <a:endParaRPr lang="en-AU" dirty="0"/>
          </a:p>
          <a:p>
            <a:pPr marL="514350" lvl="0" indent="-514350">
              <a:lnSpc>
                <a:spcPct val="150000"/>
              </a:lnSpc>
              <a:buNone/>
            </a:pPr>
            <a:r>
              <a:rPr lang="en-AU" b="1" dirty="0"/>
              <a:t>5.   Mitigation Measures are inadequate and not always in line with guidelines or previous standards. </a:t>
            </a:r>
            <a:endParaRPr lang="en-AU" dirty="0"/>
          </a:p>
          <a:p>
            <a:pPr marL="514350" indent="-514350">
              <a:lnSpc>
                <a:spcPct val="150000"/>
              </a:lnSpc>
              <a:buAutoNum type="arabicPeriod" startAt="3"/>
            </a:pPr>
            <a:endParaRPr lang="en-AU" dirty="0"/>
          </a:p>
          <a:p>
            <a:endParaRPr lang="en-A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88640"/>
            <a:ext cx="8435280" cy="6336703"/>
          </a:xfrm>
        </p:spPr>
        <p:txBody>
          <a:bodyPr>
            <a:normAutofit lnSpcReduction="10000"/>
          </a:bodyPr>
          <a:lstStyle/>
          <a:p>
            <a:pPr>
              <a:buNone/>
            </a:pPr>
            <a:r>
              <a:rPr lang="en-AU" dirty="0"/>
              <a:t> </a:t>
            </a:r>
          </a:p>
          <a:p>
            <a:pPr lvl="0">
              <a:lnSpc>
                <a:spcPct val="120000"/>
              </a:lnSpc>
              <a:buNone/>
            </a:pPr>
            <a:r>
              <a:rPr lang="en-AU" dirty="0"/>
              <a:t>6.  Noise mitigation is earmarked for human settlements (only) by putting generators in containers.</a:t>
            </a:r>
            <a:r>
              <a:rPr lang="en-AU" b="1" dirty="0"/>
              <a:t> Noise mitigation should be used for wildlife. </a:t>
            </a:r>
            <a:endParaRPr lang="en-AU" dirty="0"/>
          </a:p>
          <a:p>
            <a:pPr lvl="0">
              <a:lnSpc>
                <a:spcPct val="120000"/>
              </a:lnSpc>
              <a:buNone/>
            </a:pPr>
            <a:endParaRPr lang="en-AU" dirty="0"/>
          </a:p>
          <a:p>
            <a:pPr>
              <a:lnSpc>
                <a:spcPct val="120000"/>
              </a:lnSpc>
              <a:buNone/>
            </a:pPr>
            <a:r>
              <a:rPr lang="en-AU" dirty="0"/>
              <a:t>7.  When questioned  Brett Lane agreed that revegetation should be done under an EPR. We believe that it, and restoration needs to be maintained for 10 years. It should all be done in line with the National Restoration Standards .</a:t>
            </a:r>
          </a:p>
          <a:p>
            <a:pPr lvl="0">
              <a:buNone/>
            </a:pPr>
            <a:endParaRPr lang="en-AU" dirty="0"/>
          </a:p>
          <a:p>
            <a:pPr lvl="0">
              <a:buNone/>
            </a:pPr>
            <a:endParaRPr lang="en-AU" dirty="0"/>
          </a:p>
          <a:p>
            <a:endParaRPr lang="en-AU"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408711"/>
          </a:xfrm>
        </p:spPr>
        <p:txBody>
          <a:bodyPr>
            <a:noAutofit/>
          </a:bodyPr>
          <a:lstStyle/>
          <a:p>
            <a:pPr>
              <a:lnSpc>
                <a:spcPct val="150000"/>
              </a:lnSpc>
              <a:buNone/>
            </a:pPr>
            <a:r>
              <a:rPr lang="en-AU" sz="2400" dirty="0"/>
              <a:t>10. The DELWP submission started and finished with the impact from the Gas import Jetty. There was no submission from The Department of Environment about the effects of the pipeline.</a:t>
            </a:r>
          </a:p>
          <a:p>
            <a:pPr>
              <a:lnSpc>
                <a:spcPct val="150000"/>
              </a:lnSpc>
              <a:buNone/>
            </a:pPr>
            <a:r>
              <a:rPr lang="en-AU" sz="2400" dirty="0"/>
              <a:t> </a:t>
            </a:r>
          </a:p>
          <a:p>
            <a:pPr>
              <a:lnSpc>
                <a:spcPct val="150000"/>
              </a:lnSpc>
              <a:buNone/>
            </a:pPr>
            <a:r>
              <a:rPr lang="en-AU" sz="2800" b="1" dirty="0"/>
              <a:t>For the panel to make their determination in this </a:t>
            </a:r>
            <a:r>
              <a:rPr lang="en-AU" sz="2800" b="1" i="1" u="sng" dirty="0"/>
              <a:t>Environmenta</a:t>
            </a:r>
            <a:r>
              <a:rPr lang="en-AU" sz="2800" b="1" u="sng" dirty="0"/>
              <a:t>l Effects Statement Hearing  </a:t>
            </a:r>
          </a:p>
          <a:p>
            <a:pPr>
              <a:lnSpc>
                <a:spcPct val="150000"/>
              </a:lnSpc>
              <a:buNone/>
            </a:pPr>
            <a:r>
              <a:rPr lang="en-AU" sz="2800" b="1" dirty="0"/>
              <a:t>WPPC believe it requires:</a:t>
            </a:r>
          </a:p>
          <a:p>
            <a:pPr>
              <a:lnSpc>
                <a:spcPct val="150000"/>
              </a:lnSpc>
              <a:buNone/>
            </a:pPr>
            <a:r>
              <a:rPr lang="en-AU" sz="2800" b="1" dirty="0"/>
              <a:t>1. A list of listed species in the pipeline footprint</a:t>
            </a:r>
          </a:p>
          <a:p>
            <a:pPr>
              <a:lnSpc>
                <a:spcPct val="150000"/>
              </a:lnSpc>
              <a:buNone/>
            </a:pPr>
            <a:r>
              <a:rPr lang="en-AU" sz="2800" b="1" dirty="0"/>
              <a:t>2. Zoologists to present on these species to the panel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76673"/>
            <a:ext cx="8229600" cy="5649492"/>
          </a:xfrm>
        </p:spPr>
        <p:txBody>
          <a:bodyPr/>
          <a:lstStyle/>
          <a:p>
            <a:pPr>
              <a:buNone/>
            </a:pPr>
            <a:r>
              <a:rPr lang="en-AU" dirty="0"/>
              <a:t>11.   Drilling and boring are put forward as the main mitigation Measures. They come with risks with significant consequences, i.e. </a:t>
            </a:r>
            <a:r>
              <a:rPr lang="en-AU" dirty="0" err="1"/>
              <a:t>frack</a:t>
            </a:r>
            <a:r>
              <a:rPr lang="en-AU" dirty="0"/>
              <a:t> outs. especially in these soils prone to acid sulphate and two deadly pathogens Then the pipeline easement may continue to be driven on and slashed and act as a predator corridor. This means that the project’s main mitigation is a half measure.</a:t>
            </a:r>
          </a:p>
          <a:p>
            <a:endParaRPr lang="en-AU"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AU"/>
          </a:p>
        </p:txBody>
      </p:sp>
      <p:pic>
        <p:nvPicPr>
          <p:cNvPr id="4" name="Content Placeholder 3" descr="watson's estuary saltmarsh 5.jpg"/>
          <p:cNvPicPr>
            <a:picLocks noGrp="1" noChangeAspect="1"/>
          </p:cNvPicPr>
          <p:nvPr>
            <p:ph idx="1"/>
          </p:nvPr>
        </p:nvPicPr>
        <p:blipFill>
          <a:blip r:embed="rId2" cstate="print"/>
          <a:stretch>
            <a:fillRect/>
          </a:stretch>
        </p:blipFill>
        <p:spPr>
          <a:xfrm>
            <a:off x="0" y="0"/>
            <a:ext cx="9264012" cy="6833510"/>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404664"/>
            <a:ext cx="8507288" cy="6264695"/>
          </a:xfrm>
        </p:spPr>
        <p:txBody>
          <a:bodyPr>
            <a:normAutofit fontScale="92500" lnSpcReduction="20000"/>
          </a:bodyPr>
          <a:lstStyle/>
          <a:p>
            <a:pPr lvl="0">
              <a:lnSpc>
                <a:spcPct val="150000"/>
              </a:lnSpc>
              <a:buNone/>
            </a:pPr>
            <a:r>
              <a:rPr lang="en-AU" dirty="0"/>
              <a:t>13. Though disturbed, The Tyabb Waterholes in the Watson Inlet area was obviously an important Aboriginal historical site. The registered aboriginal archaeological site is on the contour above it, probably where the camp site was.  It is marked on the earliest maps. Tyabb means waterhole or mud hole. It is on the edge of </a:t>
            </a:r>
            <a:r>
              <a:rPr lang="en-AU" dirty="0" err="1"/>
              <a:t>saltmarsh</a:t>
            </a:r>
            <a:r>
              <a:rPr lang="en-AU" dirty="0"/>
              <a:t>, messmate forest, a protected estuary and a swamp. Sending a pipeline through anywhere near this is not acceptable.</a:t>
            </a:r>
            <a:r>
              <a:rPr lang="en-AU" b="1" dirty="0"/>
              <a:t> </a:t>
            </a:r>
            <a:endParaRPr lang="en-AU" dirty="0"/>
          </a:p>
          <a:p>
            <a:endParaRPr lang="en-AU"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Southern/marbled </a:t>
            </a:r>
            <a:r>
              <a:rPr lang="en-AU" dirty="0" err="1"/>
              <a:t>Toadlet</a:t>
            </a:r>
            <a:br>
              <a:rPr lang="en-AU" dirty="0"/>
            </a:br>
            <a:r>
              <a:rPr lang="en-AU" dirty="0" err="1"/>
              <a:t>Pseudophryne</a:t>
            </a:r>
            <a:r>
              <a:rPr lang="en-AU" dirty="0"/>
              <a:t> </a:t>
            </a:r>
            <a:r>
              <a:rPr lang="en-AU" dirty="0" err="1"/>
              <a:t>semimarmorata</a:t>
            </a:r>
            <a:endParaRPr lang="en-AU" dirty="0"/>
          </a:p>
        </p:txBody>
      </p:sp>
      <p:pic>
        <p:nvPicPr>
          <p:cNvPr id="4" name="Content Placeholder 3" descr="southern_toadlet_peter_robertson.jpg"/>
          <p:cNvPicPr>
            <a:picLocks noGrp="1" noChangeAspect="1"/>
          </p:cNvPicPr>
          <p:nvPr>
            <p:ph idx="1"/>
          </p:nvPr>
        </p:nvPicPr>
        <p:blipFill>
          <a:blip r:embed="rId3" cstate="print"/>
          <a:stretch>
            <a:fillRect/>
          </a:stretch>
        </p:blipFill>
        <p:spPr>
          <a:xfrm>
            <a:off x="457200" y="2368137"/>
            <a:ext cx="8229600" cy="2990088"/>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620689"/>
            <a:ext cx="7772400" cy="1470025"/>
          </a:xfrm>
        </p:spPr>
        <p:txBody>
          <a:bodyPr>
            <a:normAutofit/>
          </a:bodyPr>
          <a:lstStyle/>
          <a:p>
            <a:r>
              <a:rPr lang="en-AU" sz="3600" dirty="0"/>
              <a:t>Growling Grass Frog/ Southern Bell Frog </a:t>
            </a:r>
            <a:br>
              <a:rPr lang="en-AU" dirty="0"/>
            </a:br>
            <a:r>
              <a:rPr lang="en-AU" dirty="0"/>
              <a:t>Litoria raniformis</a:t>
            </a:r>
          </a:p>
        </p:txBody>
      </p:sp>
      <p:sp>
        <p:nvSpPr>
          <p:cNvPr id="3" name="Subtitle 2"/>
          <p:cNvSpPr>
            <a:spLocks noGrp="1"/>
          </p:cNvSpPr>
          <p:nvPr>
            <p:ph type="subTitle" idx="1"/>
          </p:nvPr>
        </p:nvSpPr>
        <p:spPr>
          <a:xfrm>
            <a:off x="1371600" y="1844824"/>
            <a:ext cx="6400800" cy="3793976"/>
          </a:xfrm>
        </p:spPr>
        <p:txBody>
          <a:bodyPr/>
          <a:lstStyle/>
          <a:p>
            <a:endParaRPr lang="en-AU" dirty="0"/>
          </a:p>
        </p:txBody>
      </p:sp>
      <p:pic>
        <p:nvPicPr>
          <p:cNvPr id="4" name="Picture 3" descr="frog.jpg"/>
          <p:cNvPicPr>
            <a:picLocks noChangeAspect="1"/>
          </p:cNvPicPr>
          <p:nvPr/>
        </p:nvPicPr>
        <p:blipFill>
          <a:blip r:embed="rId3" cstate="print"/>
          <a:stretch>
            <a:fillRect/>
          </a:stretch>
        </p:blipFill>
        <p:spPr>
          <a:xfrm>
            <a:off x="683569" y="1988841"/>
            <a:ext cx="8074583" cy="468052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92697"/>
            <a:ext cx="8229600" cy="5433468"/>
          </a:xfrm>
        </p:spPr>
        <p:txBody>
          <a:bodyPr/>
          <a:lstStyle/>
          <a:p>
            <a:pPr>
              <a:buNone/>
            </a:pPr>
            <a:r>
              <a:rPr lang="en-AU" dirty="0"/>
              <a:t>   </a:t>
            </a:r>
            <a:r>
              <a:rPr lang="en-AU" sz="2800" dirty="0"/>
              <a:t>We acknowledge the Bunurong and Boon wurrung as the custodians of this land and wish to show our respect to elders past and present.    </a:t>
            </a:r>
          </a:p>
          <a:p>
            <a:pPr algn="ctr">
              <a:buNone/>
            </a:pPr>
            <a:r>
              <a:rPr lang="en-AU" sz="1800" dirty="0"/>
              <a:t>Watson Inlet photo Biosphere website</a:t>
            </a:r>
          </a:p>
          <a:p>
            <a:pPr>
              <a:buNone/>
            </a:pPr>
            <a:endParaRPr lang="en-AU" sz="2800" dirty="0"/>
          </a:p>
        </p:txBody>
      </p:sp>
      <p:pic>
        <p:nvPicPr>
          <p:cNvPr id="5" name="Picture 4" descr="mouth-of-watson-creek.jpg"/>
          <p:cNvPicPr/>
          <p:nvPr/>
        </p:nvPicPr>
        <p:blipFill>
          <a:blip r:embed="rId3" cstate="print"/>
          <a:stretch>
            <a:fillRect/>
          </a:stretch>
        </p:blipFill>
        <p:spPr>
          <a:xfrm>
            <a:off x="827584" y="2492896"/>
            <a:ext cx="7416824" cy="403244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7" name="Picture 3"/>
          <p:cNvPicPr>
            <a:picLocks noChangeAspect="1" noChangeArrowheads="1"/>
          </p:cNvPicPr>
          <p:nvPr/>
        </p:nvPicPr>
        <p:blipFill>
          <a:blip r:embed="rId3" cstate="print"/>
          <a:srcRect/>
          <a:stretch>
            <a:fillRect/>
          </a:stretch>
        </p:blipFill>
        <p:spPr bwMode="auto">
          <a:xfrm>
            <a:off x="179514" y="3"/>
            <a:ext cx="8712967" cy="672869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reptile&#10;&#10;Description automatically generated">
            <a:extLst>
              <a:ext uri="{FF2B5EF4-FFF2-40B4-BE49-F238E27FC236}">
                <a16:creationId xmlns:a16="http://schemas.microsoft.com/office/drawing/2014/main" id="{53CA8B8C-0642-4F76-AD2F-02B8AA85DE3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368"/>
          <a:stretch/>
        </p:blipFill>
        <p:spPr>
          <a:xfrm>
            <a:off x="1095448" y="1394504"/>
            <a:ext cx="6562652" cy="464058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TextBox 5">
            <a:extLst>
              <a:ext uri="{FF2B5EF4-FFF2-40B4-BE49-F238E27FC236}">
                <a16:creationId xmlns:a16="http://schemas.microsoft.com/office/drawing/2014/main" id="{6BD1C3C6-5FBA-48C3-B7D0-16C319FC6E35}"/>
              </a:ext>
            </a:extLst>
          </p:cNvPr>
          <p:cNvSpPr txBox="1"/>
          <p:nvPr/>
        </p:nvSpPr>
        <p:spPr>
          <a:xfrm>
            <a:off x="396240" y="955923"/>
            <a:ext cx="8412480" cy="461665"/>
          </a:xfrm>
          <a:prstGeom prst="rect">
            <a:avLst/>
          </a:prstGeom>
          <a:noFill/>
        </p:spPr>
        <p:txBody>
          <a:bodyPr wrap="square" rtlCol="0">
            <a:spAutoFit/>
          </a:bodyPr>
          <a:lstStyle/>
          <a:p>
            <a:r>
              <a:rPr lang="en-AU" altLang="en-US" sz="2400" b="1" dirty="0">
                <a:solidFill>
                  <a:schemeClr val="tx2"/>
                </a:solidFill>
                <a:latin typeface="Cambria" panose="02040503050406030204" pitchFamily="18" charset="0"/>
                <a:ea typeface="Cambria" panose="02040503050406030204" pitchFamily="18" charset="0"/>
                <a:cs typeface="Times New Roman" panose="02020603050405020304" pitchFamily="18" charset="0"/>
              </a:rPr>
              <a:t>Swamp skink - </a:t>
            </a:r>
            <a:r>
              <a:rPr lang="en-AU" sz="2400" b="1" i="1" dirty="0">
                <a:solidFill>
                  <a:schemeClr val="tx2"/>
                </a:solidFill>
                <a:latin typeface="Cambria" panose="02040503050406030204" pitchFamily="18" charset="0"/>
                <a:ea typeface="Calibri" panose="020F0502020204030204" pitchFamily="34" charset="0"/>
                <a:cs typeface="Arial" panose="020B0604020202020204" pitchFamily="34" charset="0"/>
              </a:rPr>
              <a:t>Lissolepis </a:t>
            </a:r>
            <a:r>
              <a:rPr lang="en-AU" sz="2400" b="1" i="1" dirty="0" err="1">
                <a:solidFill>
                  <a:schemeClr val="tx2"/>
                </a:solidFill>
                <a:latin typeface="Cambria" panose="02040503050406030204" pitchFamily="18" charset="0"/>
                <a:ea typeface="Calibri" panose="020F0502020204030204" pitchFamily="34" charset="0"/>
                <a:cs typeface="Arial" panose="020B0604020202020204" pitchFamily="34" charset="0"/>
              </a:rPr>
              <a:t>coventryi</a:t>
            </a:r>
            <a:endParaRPr lang="en-AU" sz="2400" b="1" dirty="0">
              <a:solidFill>
                <a:schemeClr val="tx2"/>
              </a:solidFill>
            </a:endParaRPr>
          </a:p>
        </p:txBody>
      </p:sp>
      <p:pic>
        <p:nvPicPr>
          <p:cNvPr id="7" name="Picture 5" descr="WPPC LOGO NEW 8-10-2010.png">
            <a:extLst>
              <a:ext uri="{FF2B5EF4-FFF2-40B4-BE49-F238E27FC236}">
                <a16:creationId xmlns:a16="http://schemas.microsoft.com/office/drawing/2014/main" id="{C3196B65-40B1-4F2E-B799-6331C27F85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78140" y="996871"/>
            <a:ext cx="914400" cy="781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4276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736F1-727A-4826-ACBF-F1232E5F60CF}"/>
              </a:ext>
            </a:extLst>
          </p:cNvPr>
          <p:cNvSpPr>
            <a:spLocks noGrp="1"/>
          </p:cNvSpPr>
          <p:nvPr>
            <p:ph type="title"/>
          </p:nvPr>
        </p:nvSpPr>
        <p:spPr>
          <a:xfrm>
            <a:off x="628650" y="1024948"/>
            <a:ext cx="7886700" cy="994172"/>
          </a:xfrm>
        </p:spPr>
        <p:txBody>
          <a:bodyPr>
            <a:normAutofit/>
          </a:bodyPr>
          <a:lstStyle/>
          <a:p>
            <a:r>
              <a:rPr lang="en-AU" sz="2700" b="1" dirty="0">
                <a:latin typeface="Cambria" panose="02040503050406030204" pitchFamily="18" charset="0"/>
                <a:ea typeface="Cambria" panose="02040503050406030204" pitchFamily="18" charset="0"/>
              </a:rPr>
              <a:t>Summary of our concerns re EES</a:t>
            </a:r>
            <a:endParaRPr lang="en-AU" sz="2700" dirty="0"/>
          </a:p>
        </p:txBody>
      </p:sp>
      <p:sp>
        <p:nvSpPr>
          <p:cNvPr id="3" name="Content Placeholder 2">
            <a:extLst>
              <a:ext uri="{FF2B5EF4-FFF2-40B4-BE49-F238E27FC236}">
                <a16:creationId xmlns:a16="http://schemas.microsoft.com/office/drawing/2014/main" id="{BE7FABA2-0DFB-4636-9B87-D0BDE936F6B7}"/>
              </a:ext>
            </a:extLst>
          </p:cNvPr>
          <p:cNvSpPr>
            <a:spLocks noGrp="1"/>
          </p:cNvSpPr>
          <p:nvPr>
            <p:ph idx="1"/>
          </p:nvPr>
        </p:nvSpPr>
        <p:spPr>
          <a:xfrm>
            <a:off x="628650" y="1929744"/>
            <a:ext cx="7886700" cy="3263504"/>
          </a:xfrm>
        </p:spPr>
        <p:txBody>
          <a:bodyPr>
            <a:normAutofit fontScale="85000" lnSpcReduction="20000"/>
          </a:bodyPr>
          <a:lstStyle/>
          <a:p>
            <a:pPr marL="385763" indent="-385763">
              <a:buAutoNum type="arabicPeriod"/>
            </a:pPr>
            <a:r>
              <a:rPr lang="en-AU" dirty="0">
                <a:latin typeface="Cambria" panose="02040503050406030204" pitchFamily="18" charset="0"/>
                <a:ea typeface="Cambria" panose="02040503050406030204" pitchFamily="18" charset="0"/>
              </a:rPr>
              <a:t>Inadequate baseline data - </a:t>
            </a:r>
            <a:r>
              <a:rPr lang="en-AU" sz="1800" dirty="0">
                <a:latin typeface="Cambria" panose="02040503050406030204" pitchFamily="18" charset="0"/>
                <a:ea typeface="Cambria" panose="02040503050406030204" pitchFamily="18" charset="0"/>
              </a:rPr>
              <a:t>where are the skinks now?</a:t>
            </a:r>
          </a:p>
          <a:p>
            <a:pPr marL="385763" indent="-385763">
              <a:buAutoNum type="arabicPeriod"/>
            </a:pPr>
            <a:endParaRPr lang="en-AU" sz="900" dirty="0">
              <a:latin typeface="Cambria" panose="02040503050406030204" pitchFamily="18" charset="0"/>
              <a:ea typeface="Cambria" panose="02040503050406030204" pitchFamily="18" charset="0"/>
            </a:endParaRPr>
          </a:p>
          <a:p>
            <a:pPr marL="385763" indent="-385763">
              <a:buAutoNum type="arabicPeriod" startAt="2"/>
            </a:pPr>
            <a:r>
              <a:rPr lang="en-AU" dirty="0">
                <a:latin typeface="Cambria" panose="02040503050406030204" pitchFamily="18" charset="0"/>
                <a:ea typeface="Cambria" panose="02040503050406030204" pitchFamily="18" charset="0"/>
              </a:rPr>
              <a:t>Inadequate risk assessment –</a:t>
            </a:r>
            <a:r>
              <a:rPr lang="en-AU" sz="1800" dirty="0">
                <a:latin typeface="Cambria" panose="02040503050406030204" pitchFamily="18" charset="0"/>
                <a:ea typeface="Cambria" panose="02040503050406030204" pitchFamily="18" charset="0"/>
              </a:rPr>
              <a:t>non-factual assumptions</a:t>
            </a:r>
          </a:p>
          <a:p>
            <a:pPr marL="385763" indent="-385763">
              <a:buAutoNum type="arabicPeriod" startAt="2"/>
            </a:pPr>
            <a:endParaRPr lang="en-AU" sz="900" dirty="0">
              <a:latin typeface="Cambria" panose="02040503050406030204" pitchFamily="18" charset="0"/>
              <a:ea typeface="Cambria" panose="02040503050406030204" pitchFamily="18" charset="0"/>
            </a:endParaRPr>
          </a:p>
          <a:p>
            <a:pPr marL="385763" indent="-385763">
              <a:buAutoNum type="arabicPeriod" startAt="3"/>
            </a:pPr>
            <a:r>
              <a:rPr lang="en-AU" dirty="0">
                <a:latin typeface="Cambria" panose="02040503050406030204" pitchFamily="18" charset="0"/>
                <a:ea typeface="Cambria" panose="02040503050406030204" pitchFamily="18" charset="0"/>
              </a:rPr>
              <a:t>Unrealistic proposed management  and monitoring </a:t>
            </a:r>
          </a:p>
          <a:p>
            <a:pPr marL="0" indent="0">
              <a:buNone/>
            </a:pPr>
            <a:r>
              <a:rPr lang="en-AU" sz="1800" dirty="0">
                <a:latin typeface="Cambria" panose="02040503050406030204" pitchFamily="18" charset="0"/>
                <a:ea typeface="Cambria" panose="02040503050406030204" pitchFamily="18" charset="0"/>
              </a:rPr>
              <a:t>	– project priorities/vs environmental concerns </a:t>
            </a:r>
          </a:p>
          <a:p>
            <a:pPr marL="385763" indent="-385763">
              <a:buAutoNum type="arabicPeriod" startAt="3"/>
            </a:pPr>
            <a:endParaRPr lang="en-AU" sz="900" dirty="0">
              <a:latin typeface="Cambria" panose="02040503050406030204" pitchFamily="18" charset="0"/>
              <a:ea typeface="Cambria" panose="02040503050406030204" pitchFamily="18" charset="0"/>
            </a:endParaRPr>
          </a:p>
          <a:p>
            <a:pPr marL="385763" indent="-385763">
              <a:buAutoNum type="arabicPeriod" startAt="4"/>
            </a:pPr>
            <a:r>
              <a:rPr lang="en-AU" dirty="0">
                <a:latin typeface="Cambria" panose="02040503050406030204" pitchFamily="18" charset="0"/>
                <a:ea typeface="Cambria" panose="02040503050406030204" pitchFamily="18" charset="0"/>
              </a:rPr>
              <a:t>Cumulative risk and risk management  </a:t>
            </a:r>
          </a:p>
          <a:p>
            <a:pPr marL="0" indent="0">
              <a:buNone/>
            </a:pPr>
            <a:r>
              <a:rPr lang="en-AU" dirty="0">
                <a:latin typeface="Cambria" panose="02040503050406030204" pitchFamily="18" charset="0"/>
                <a:ea typeface="Cambria" panose="02040503050406030204" pitchFamily="18" charset="0"/>
              </a:rPr>
              <a:t>	- predator c</a:t>
            </a:r>
            <a:r>
              <a:rPr lang="en-AU" sz="1800" dirty="0">
                <a:latin typeface="Cambria" panose="02040503050406030204" pitchFamily="18" charset="0"/>
                <a:ea typeface="Cambria" panose="02040503050406030204" pitchFamily="18" charset="0"/>
              </a:rPr>
              <a:t>orridors, combined impacts on vulnerable species</a:t>
            </a:r>
          </a:p>
          <a:p>
            <a:endParaRPr lang="en-AU" dirty="0"/>
          </a:p>
        </p:txBody>
      </p:sp>
      <p:pic>
        <p:nvPicPr>
          <p:cNvPr id="5" name="Picture 4">
            <a:extLst>
              <a:ext uri="{FF2B5EF4-FFF2-40B4-BE49-F238E27FC236}">
                <a16:creationId xmlns:a16="http://schemas.microsoft.com/office/drawing/2014/main" id="{BDFD62A8-8A39-4906-B53D-A4FB6FBC7239}"/>
              </a:ext>
            </a:extLst>
          </p:cNvPr>
          <p:cNvPicPr>
            <a:picLocks noChangeAspect="1"/>
          </p:cNvPicPr>
          <p:nvPr/>
        </p:nvPicPr>
        <p:blipFill>
          <a:blip r:embed="rId2"/>
          <a:stretch>
            <a:fillRect/>
          </a:stretch>
        </p:blipFill>
        <p:spPr>
          <a:xfrm>
            <a:off x="7600870" y="1131093"/>
            <a:ext cx="914480" cy="781880"/>
          </a:xfrm>
          <a:prstGeom prst="rect">
            <a:avLst/>
          </a:prstGeom>
        </p:spPr>
      </p:pic>
    </p:spTree>
    <p:extLst>
      <p:ext uri="{BB962C8B-B14F-4D97-AF65-F5344CB8AC3E}">
        <p14:creationId xmlns:p14="http://schemas.microsoft.com/office/powerpoint/2010/main" val="314170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699F6-ED53-4A11-BF55-4FDE71432215}"/>
              </a:ext>
            </a:extLst>
          </p:cNvPr>
          <p:cNvSpPr>
            <a:spLocks noGrp="1"/>
          </p:cNvSpPr>
          <p:nvPr>
            <p:ph type="title"/>
          </p:nvPr>
        </p:nvSpPr>
        <p:spPr/>
        <p:txBody>
          <a:bodyPr/>
          <a:lstStyle/>
          <a:p>
            <a:endParaRPr lang="en-AU"/>
          </a:p>
        </p:txBody>
      </p:sp>
      <p:pic>
        <p:nvPicPr>
          <p:cNvPr id="4" name="Picture 3" descr="A picture containing grass, outdoor, plant, ocean floor&#10;&#10;Description automatically generated">
            <a:extLst>
              <a:ext uri="{FF2B5EF4-FFF2-40B4-BE49-F238E27FC236}">
                <a16:creationId xmlns:a16="http://schemas.microsoft.com/office/drawing/2014/main" id="{F08CAFE8-A4E5-4E09-A576-E397FB39F9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0"/>
            <a:ext cx="9036496" cy="9525000"/>
          </a:xfrm>
          <a:prstGeom prst="rect">
            <a:avLst/>
          </a:prstGeom>
        </p:spPr>
      </p:pic>
      <p:sp>
        <p:nvSpPr>
          <p:cNvPr id="5" name="TextBox 4">
            <a:extLst>
              <a:ext uri="{FF2B5EF4-FFF2-40B4-BE49-F238E27FC236}">
                <a16:creationId xmlns:a16="http://schemas.microsoft.com/office/drawing/2014/main" id="{6CFB0F14-9A07-46BB-A6CB-E4F03B06AE40}"/>
              </a:ext>
            </a:extLst>
          </p:cNvPr>
          <p:cNvSpPr txBox="1"/>
          <p:nvPr/>
        </p:nvSpPr>
        <p:spPr>
          <a:xfrm>
            <a:off x="1619672" y="1700808"/>
            <a:ext cx="5400600" cy="2769989"/>
          </a:xfrm>
          <a:prstGeom prst="rect">
            <a:avLst/>
          </a:prstGeom>
          <a:noFill/>
        </p:spPr>
        <p:txBody>
          <a:bodyPr wrap="square" rtlCol="0">
            <a:spAutoFit/>
          </a:bodyPr>
          <a:lstStyle/>
          <a:p>
            <a:pPr algn="ctr"/>
            <a:r>
              <a:rPr lang="en-US" sz="3600" b="1" dirty="0"/>
              <a:t>Apologies</a:t>
            </a:r>
          </a:p>
          <a:p>
            <a:r>
              <a:rPr lang="en-US" sz="2400" dirty="0"/>
              <a:t>Peg </a:t>
            </a:r>
            <a:r>
              <a:rPr lang="en-US" sz="2400" dirty="0" err="1"/>
              <a:t>McQuire</a:t>
            </a:r>
            <a:endParaRPr lang="en-US" sz="2400" dirty="0"/>
          </a:p>
          <a:p>
            <a:r>
              <a:rPr lang="en-US" sz="2400" dirty="0"/>
              <a:t>Sue </a:t>
            </a:r>
            <a:r>
              <a:rPr lang="en-US" sz="2400" dirty="0" err="1"/>
              <a:t>Boggan</a:t>
            </a:r>
            <a:endParaRPr lang="en-US" sz="2400" dirty="0"/>
          </a:p>
          <a:p>
            <a:r>
              <a:rPr lang="en-US" sz="2400" dirty="0"/>
              <a:t>David Minton</a:t>
            </a:r>
          </a:p>
          <a:p>
            <a:r>
              <a:rPr lang="en-US" sz="2400" dirty="0"/>
              <a:t>Penny Johns</a:t>
            </a:r>
          </a:p>
          <a:p>
            <a:r>
              <a:rPr lang="en-US" sz="2400" dirty="0"/>
              <a:t>Anthea Swan</a:t>
            </a:r>
          </a:p>
          <a:p>
            <a:endParaRPr lang="en-AU" dirty="0"/>
          </a:p>
        </p:txBody>
      </p:sp>
    </p:spTree>
    <p:extLst>
      <p:ext uri="{BB962C8B-B14F-4D97-AF65-F5344CB8AC3E}">
        <p14:creationId xmlns:p14="http://schemas.microsoft.com/office/powerpoint/2010/main" val="1961115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4252E-8AA2-4F2A-A8A6-10BD011BCD93}"/>
              </a:ext>
            </a:extLst>
          </p:cNvPr>
          <p:cNvSpPr>
            <a:spLocks noGrp="1"/>
          </p:cNvSpPr>
          <p:nvPr>
            <p:ph type="title"/>
          </p:nvPr>
        </p:nvSpPr>
        <p:spPr>
          <a:xfrm>
            <a:off x="457200" y="332656"/>
            <a:ext cx="8229600" cy="607738"/>
          </a:xfrm>
        </p:spPr>
        <p:txBody>
          <a:bodyPr>
            <a:normAutofit fontScale="90000"/>
          </a:bodyPr>
          <a:lstStyle/>
          <a:p>
            <a:pPr>
              <a:lnSpc>
                <a:spcPct val="107000"/>
              </a:lnSpc>
              <a:spcAft>
                <a:spcPts val="800"/>
              </a:spcAft>
            </a:pPr>
            <a:br>
              <a:rPr lang="en-AU" sz="3600" dirty="0">
                <a:effectLst/>
              </a:rPr>
            </a:br>
            <a:r>
              <a:rPr lang="en-AU" sz="2700" dirty="0">
                <a:effectLst/>
              </a:rPr>
              <a:t>WPPC Inc. 2020 AGM  Minutes of Meeting</a:t>
            </a:r>
            <a:br>
              <a:rPr lang="en-AU" sz="2800" dirty="0">
                <a:effectLst/>
              </a:rPr>
            </a:br>
            <a:endParaRPr lang="en-AU" dirty="0"/>
          </a:p>
        </p:txBody>
      </p:sp>
      <p:graphicFrame>
        <p:nvGraphicFramePr>
          <p:cNvPr id="4" name="Table 3">
            <a:extLst>
              <a:ext uri="{FF2B5EF4-FFF2-40B4-BE49-F238E27FC236}">
                <a16:creationId xmlns:a16="http://schemas.microsoft.com/office/drawing/2014/main" id="{3A593226-9B36-4031-881E-C022F3130B9E}"/>
              </a:ext>
            </a:extLst>
          </p:cNvPr>
          <p:cNvGraphicFramePr>
            <a:graphicFrameLocks noGrp="1"/>
          </p:cNvGraphicFramePr>
          <p:nvPr>
            <p:extLst>
              <p:ext uri="{D42A27DB-BD31-4B8C-83A1-F6EECF244321}">
                <p14:modId xmlns:p14="http://schemas.microsoft.com/office/powerpoint/2010/main" val="1765850443"/>
              </p:ext>
            </p:extLst>
          </p:nvPr>
        </p:nvGraphicFramePr>
        <p:xfrm>
          <a:off x="136998" y="940394"/>
          <a:ext cx="8827490" cy="2664295"/>
        </p:xfrm>
        <a:graphic>
          <a:graphicData uri="http://schemas.openxmlformats.org/drawingml/2006/table">
            <a:tbl>
              <a:tblPr bandRow="1">
                <a:tableStyleId>{5C22544A-7EE6-4342-B048-85BDC9FD1C3A}</a:tableStyleId>
              </a:tblPr>
              <a:tblGrid>
                <a:gridCol w="1798137">
                  <a:extLst>
                    <a:ext uri="{9D8B030D-6E8A-4147-A177-3AD203B41FA5}">
                      <a16:colId xmlns:a16="http://schemas.microsoft.com/office/drawing/2014/main" val="414273485"/>
                    </a:ext>
                  </a:extLst>
                </a:gridCol>
                <a:gridCol w="2263992">
                  <a:extLst>
                    <a:ext uri="{9D8B030D-6E8A-4147-A177-3AD203B41FA5}">
                      <a16:colId xmlns:a16="http://schemas.microsoft.com/office/drawing/2014/main" val="2183547531"/>
                    </a:ext>
                  </a:extLst>
                </a:gridCol>
                <a:gridCol w="1272502">
                  <a:extLst>
                    <a:ext uri="{9D8B030D-6E8A-4147-A177-3AD203B41FA5}">
                      <a16:colId xmlns:a16="http://schemas.microsoft.com/office/drawing/2014/main" val="2631750536"/>
                    </a:ext>
                  </a:extLst>
                </a:gridCol>
                <a:gridCol w="3492859">
                  <a:extLst>
                    <a:ext uri="{9D8B030D-6E8A-4147-A177-3AD203B41FA5}">
                      <a16:colId xmlns:a16="http://schemas.microsoft.com/office/drawing/2014/main" val="388055143"/>
                    </a:ext>
                  </a:extLst>
                </a:gridCol>
              </a:tblGrid>
              <a:tr h="658985">
                <a:tc>
                  <a:txBody>
                    <a:bodyPr/>
                    <a:lstStyle/>
                    <a:p>
                      <a:pPr algn="ctr">
                        <a:lnSpc>
                          <a:spcPct val="107000"/>
                        </a:lnSpc>
                        <a:spcAft>
                          <a:spcPts val="800"/>
                        </a:spcAft>
                      </a:pPr>
                      <a:r>
                        <a:rPr lang="en-AU" sz="2000">
                          <a:effectLst/>
                        </a:rPr>
                        <a:t>Date/Time</a:t>
                      </a:r>
                      <a:endParaRPr lang="en-AU" sz="2000">
                        <a:effectLst/>
                        <a:latin typeface="Calibri" panose="020F0502020204030204" pitchFamily="34" charset="0"/>
                        <a:ea typeface="Calibri" panose="020F0502020204030204" pitchFamily="34" charset="0"/>
                      </a:endParaRPr>
                    </a:p>
                  </a:txBody>
                  <a:tcPr marL="68580" marR="68580" marT="0" marB="0"/>
                </a:tc>
                <a:tc>
                  <a:txBody>
                    <a:bodyPr/>
                    <a:lstStyle/>
                    <a:p>
                      <a:pPr algn="ctr">
                        <a:lnSpc>
                          <a:spcPct val="107000"/>
                        </a:lnSpc>
                        <a:spcAft>
                          <a:spcPts val="800"/>
                        </a:spcAft>
                      </a:pPr>
                      <a:r>
                        <a:rPr lang="en-AU" sz="2000">
                          <a:effectLst/>
                        </a:rPr>
                        <a:t>12.01.20  10am</a:t>
                      </a:r>
                      <a:endParaRPr lang="en-AU" sz="2000">
                        <a:effectLst/>
                        <a:latin typeface="Calibri" panose="020F0502020204030204" pitchFamily="34" charset="0"/>
                        <a:ea typeface="Calibri" panose="020F0502020204030204" pitchFamily="34" charset="0"/>
                      </a:endParaRPr>
                    </a:p>
                  </a:txBody>
                  <a:tcPr marL="68580" marR="68580" marT="0" marB="0" anchor="ctr"/>
                </a:tc>
                <a:tc>
                  <a:txBody>
                    <a:bodyPr/>
                    <a:lstStyle/>
                    <a:p>
                      <a:pPr>
                        <a:lnSpc>
                          <a:spcPct val="107000"/>
                        </a:lnSpc>
                        <a:spcAft>
                          <a:spcPts val="800"/>
                        </a:spcAft>
                      </a:pPr>
                      <a:r>
                        <a:rPr lang="en-AU" sz="2000" dirty="0">
                          <a:effectLst/>
                        </a:rPr>
                        <a:t>Location</a:t>
                      </a:r>
                      <a:endParaRPr lang="en-AU" sz="2000" dirty="0">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AU" sz="2000">
                          <a:effectLst/>
                        </a:rPr>
                        <a:t>Balnarring Hall</a:t>
                      </a:r>
                      <a:endParaRPr lang="en-AU" sz="20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118346249"/>
                  </a:ext>
                </a:extLst>
              </a:tr>
              <a:tr h="662270">
                <a:tc>
                  <a:txBody>
                    <a:bodyPr/>
                    <a:lstStyle/>
                    <a:p>
                      <a:pPr algn="ctr">
                        <a:lnSpc>
                          <a:spcPct val="107000"/>
                        </a:lnSpc>
                        <a:spcAft>
                          <a:spcPts val="800"/>
                        </a:spcAft>
                      </a:pPr>
                      <a:r>
                        <a:rPr lang="en-AU" sz="2000" dirty="0">
                          <a:effectLst/>
                        </a:rPr>
                        <a:t>Attendees</a:t>
                      </a:r>
                      <a:endParaRPr lang="en-AU" sz="2000" dirty="0">
                        <a:effectLst/>
                        <a:latin typeface="Calibri" panose="020F0502020204030204" pitchFamily="34" charset="0"/>
                        <a:ea typeface="Calibri" panose="020F0502020204030204" pitchFamily="34" charset="0"/>
                      </a:endParaRPr>
                    </a:p>
                  </a:txBody>
                  <a:tcPr marL="68580" marR="68580" marT="0" marB="0"/>
                </a:tc>
                <a:tc gridSpan="3">
                  <a:txBody>
                    <a:bodyPr/>
                    <a:lstStyle/>
                    <a:p>
                      <a:pPr>
                        <a:lnSpc>
                          <a:spcPct val="107000"/>
                        </a:lnSpc>
                        <a:spcAft>
                          <a:spcPts val="800"/>
                        </a:spcAft>
                      </a:pPr>
                      <a:r>
                        <a:rPr lang="en-AU" sz="2000" dirty="0">
                          <a:effectLst/>
                        </a:rPr>
                        <a:t>WPPC Committee, General Membership and members of the public list separate. </a:t>
                      </a:r>
                    </a:p>
                  </a:txBody>
                  <a:tcPr marL="68580" marR="68580" marT="0" marB="0"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330472954"/>
                  </a:ext>
                </a:extLst>
              </a:tr>
              <a:tr h="1343040">
                <a:tc>
                  <a:txBody>
                    <a:bodyPr/>
                    <a:lstStyle/>
                    <a:p>
                      <a:pPr algn="ctr">
                        <a:lnSpc>
                          <a:spcPct val="107000"/>
                        </a:lnSpc>
                        <a:spcAft>
                          <a:spcPts val="800"/>
                        </a:spcAft>
                      </a:pPr>
                      <a:endParaRPr lang="en-AU" sz="2000" dirty="0">
                        <a:effectLst/>
                      </a:endParaRPr>
                    </a:p>
                    <a:p>
                      <a:pPr algn="ctr">
                        <a:lnSpc>
                          <a:spcPct val="107000"/>
                        </a:lnSpc>
                        <a:spcAft>
                          <a:spcPts val="800"/>
                        </a:spcAft>
                      </a:pPr>
                      <a:r>
                        <a:rPr lang="en-AU" sz="2000" dirty="0">
                          <a:effectLst/>
                        </a:rPr>
                        <a:t>Guests in attendance</a:t>
                      </a:r>
                    </a:p>
                  </a:txBody>
                  <a:tcPr marL="68580" marR="68580" marT="0" marB="0"/>
                </a:tc>
                <a:tc gridSpan="3">
                  <a:txBody>
                    <a:bodyPr/>
                    <a:lstStyle/>
                    <a:p>
                      <a:pPr>
                        <a:lnSpc>
                          <a:spcPct val="107000"/>
                        </a:lnSpc>
                        <a:spcAft>
                          <a:spcPts val="800"/>
                        </a:spcAft>
                      </a:pPr>
                      <a:r>
                        <a:rPr lang="en-AU" sz="2000" dirty="0">
                          <a:effectLst/>
                        </a:rPr>
                        <a:t>Guest Speaker Shannon Hurley from Victorian National Parks Assoc Councillors David Gill and Rosemary West</a:t>
                      </a:r>
                    </a:p>
                  </a:txBody>
                  <a:tcPr marL="68580" marR="68580" marT="0" marB="0" anchor="ct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222103061"/>
                  </a:ext>
                </a:extLst>
              </a:tr>
            </a:tbl>
          </a:graphicData>
        </a:graphic>
      </p:graphicFrame>
      <p:graphicFrame>
        <p:nvGraphicFramePr>
          <p:cNvPr id="6" name="Table 5">
            <a:extLst>
              <a:ext uri="{FF2B5EF4-FFF2-40B4-BE49-F238E27FC236}">
                <a16:creationId xmlns:a16="http://schemas.microsoft.com/office/drawing/2014/main" id="{59BA3F25-EFBC-4E33-9E40-A1A020EE4EC4}"/>
              </a:ext>
            </a:extLst>
          </p:cNvPr>
          <p:cNvGraphicFramePr>
            <a:graphicFrameLocks noGrp="1"/>
          </p:cNvGraphicFramePr>
          <p:nvPr>
            <p:extLst>
              <p:ext uri="{D42A27DB-BD31-4B8C-83A1-F6EECF244321}">
                <p14:modId xmlns:p14="http://schemas.microsoft.com/office/powerpoint/2010/main" val="1182193294"/>
              </p:ext>
            </p:extLst>
          </p:nvPr>
        </p:nvGraphicFramePr>
        <p:xfrm>
          <a:off x="136997" y="3604690"/>
          <a:ext cx="8827491" cy="2992662"/>
        </p:xfrm>
        <a:graphic>
          <a:graphicData uri="http://schemas.openxmlformats.org/drawingml/2006/table">
            <a:tbl>
              <a:tblPr bandRow="1">
                <a:tableStyleId>{5C22544A-7EE6-4342-B048-85BDC9FD1C3A}</a:tableStyleId>
              </a:tblPr>
              <a:tblGrid>
                <a:gridCol w="2363255">
                  <a:extLst>
                    <a:ext uri="{9D8B030D-6E8A-4147-A177-3AD203B41FA5}">
                      <a16:colId xmlns:a16="http://schemas.microsoft.com/office/drawing/2014/main" val="2811382099"/>
                    </a:ext>
                  </a:extLst>
                </a:gridCol>
                <a:gridCol w="6464236">
                  <a:extLst>
                    <a:ext uri="{9D8B030D-6E8A-4147-A177-3AD203B41FA5}">
                      <a16:colId xmlns:a16="http://schemas.microsoft.com/office/drawing/2014/main" val="3623265176"/>
                    </a:ext>
                  </a:extLst>
                </a:gridCol>
              </a:tblGrid>
              <a:tr h="2992662">
                <a:tc>
                  <a:txBody>
                    <a:bodyPr/>
                    <a:lstStyle/>
                    <a:p>
                      <a:pPr>
                        <a:lnSpc>
                          <a:spcPct val="107000"/>
                        </a:lnSpc>
                        <a:spcAft>
                          <a:spcPts val="800"/>
                        </a:spcAft>
                      </a:pPr>
                      <a:r>
                        <a:rPr lang="en-AU" sz="2000" dirty="0">
                          <a:effectLst/>
                        </a:rPr>
                        <a:t> </a:t>
                      </a:r>
                      <a:r>
                        <a:rPr lang="en-AU" sz="2000" u="none" strike="noStrike" dirty="0">
                          <a:effectLst/>
                        </a:rPr>
                        <a:t> </a:t>
                      </a:r>
                    </a:p>
                    <a:p>
                      <a:pPr>
                        <a:lnSpc>
                          <a:spcPct val="107000"/>
                        </a:lnSpc>
                        <a:spcAft>
                          <a:spcPts val="800"/>
                        </a:spcAft>
                      </a:pPr>
                      <a:r>
                        <a:rPr lang="en-AU" sz="2000" u="none" strike="noStrike" dirty="0">
                          <a:effectLst/>
                        </a:rPr>
                        <a:t>Sandy Milne Opened the Meeting </a:t>
                      </a:r>
                      <a:endParaRPr lang="en-AU" sz="2000" u="none" strike="noStrike" dirty="0">
                        <a:effectLst/>
                        <a:latin typeface="Calibri" panose="020F0502020204030204" pitchFamily="34" charset="0"/>
                        <a:ea typeface="Calibri" panose="020F0502020204030204" pitchFamily="34" charset="0"/>
                      </a:endParaRPr>
                    </a:p>
                  </a:txBody>
                  <a:tcPr marL="68580" marR="68580" marT="0" marB="0"/>
                </a:tc>
                <a:tc>
                  <a:txBody>
                    <a:bodyPr/>
                    <a:lstStyle/>
                    <a:p>
                      <a:pPr marL="457200">
                        <a:lnSpc>
                          <a:spcPct val="107000"/>
                        </a:lnSpc>
                        <a:spcAft>
                          <a:spcPts val="800"/>
                        </a:spcAft>
                      </a:pPr>
                      <a:endParaRPr lang="en-AU" sz="2000" dirty="0">
                        <a:effectLst/>
                      </a:endParaRPr>
                    </a:p>
                    <a:p>
                      <a:pPr marL="457200">
                        <a:lnSpc>
                          <a:spcPct val="107000"/>
                        </a:lnSpc>
                        <a:spcAft>
                          <a:spcPts val="800"/>
                        </a:spcAft>
                      </a:pPr>
                      <a:r>
                        <a:rPr lang="en-AU" sz="2000" dirty="0">
                          <a:effectLst/>
                        </a:rPr>
                        <a:t>WPPC Acknowledges the Traditional Owners and Bunurong Elders.</a:t>
                      </a:r>
                    </a:p>
                    <a:p>
                      <a:pPr marL="457200">
                        <a:lnSpc>
                          <a:spcPct val="107000"/>
                        </a:lnSpc>
                        <a:spcAft>
                          <a:spcPts val="800"/>
                        </a:spcAft>
                      </a:pPr>
                      <a:r>
                        <a:rPr lang="en-AU" sz="2000" dirty="0">
                          <a:effectLst/>
                        </a:rPr>
                        <a:t>Sandy noted the importance of Unity with other groups in standing up for our environment. </a:t>
                      </a:r>
                    </a:p>
                    <a:p>
                      <a:pPr marL="457200">
                        <a:lnSpc>
                          <a:spcPct val="107000"/>
                        </a:lnSpc>
                        <a:spcAft>
                          <a:spcPts val="800"/>
                        </a:spcAft>
                      </a:pPr>
                      <a:r>
                        <a:rPr lang="en-AU" sz="2000" dirty="0">
                          <a:effectLst/>
                        </a:rPr>
                        <a:t>New WPPC Members and AGM attendees were welcomed</a:t>
                      </a:r>
                      <a:endParaRPr lang="en-AU"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356815979"/>
                  </a:ext>
                </a:extLst>
              </a:tr>
            </a:tbl>
          </a:graphicData>
        </a:graphic>
      </p:graphicFrame>
    </p:spTree>
    <p:extLst>
      <p:ext uri="{BB962C8B-B14F-4D97-AF65-F5344CB8AC3E}">
        <p14:creationId xmlns:p14="http://schemas.microsoft.com/office/powerpoint/2010/main" val="40538993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43E89D2-61ED-4E92-9903-2313728A41A1}"/>
              </a:ext>
            </a:extLst>
          </p:cNvPr>
          <p:cNvGraphicFramePr>
            <a:graphicFrameLocks noGrp="1"/>
          </p:cNvGraphicFramePr>
          <p:nvPr>
            <p:extLst>
              <p:ext uri="{D42A27DB-BD31-4B8C-83A1-F6EECF244321}">
                <p14:modId xmlns:p14="http://schemas.microsoft.com/office/powerpoint/2010/main" val="547856874"/>
              </p:ext>
            </p:extLst>
          </p:nvPr>
        </p:nvGraphicFramePr>
        <p:xfrm>
          <a:off x="0" y="116632"/>
          <a:ext cx="9090248" cy="10717906"/>
        </p:xfrm>
        <a:graphic>
          <a:graphicData uri="http://schemas.openxmlformats.org/drawingml/2006/table">
            <a:tbl>
              <a:tblPr bandRow="1">
                <a:tableStyleId>{5C22544A-7EE6-4342-B048-85BDC9FD1C3A}</a:tableStyleId>
              </a:tblPr>
              <a:tblGrid>
                <a:gridCol w="1792544">
                  <a:extLst>
                    <a:ext uri="{9D8B030D-6E8A-4147-A177-3AD203B41FA5}">
                      <a16:colId xmlns:a16="http://schemas.microsoft.com/office/drawing/2014/main" val="3046049618"/>
                    </a:ext>
                  </a:extLst>
                </a:gridCol>
                <a:gridCol w="7297704">
                  <a:extLst>
                    <a:ext uri="{9D8B030D-6E8A-4147-A177-3AD203B41FA5}">
                      <a16:colId xmlns:a16="http://schemas.microsoft.com/office/drawing/2014/main" val="1792108756"/>
                    </a:ext>
                  </a:extLst>
                </a:gridCol>
              </a:tblGrid>
              <a:tr h="10717906">
                <a:tc>
                  <a:txBody>
                    <a:bodyPr/>
                    <a:lstStyle/>
                    <a:p>
                      <a:pPr>
                        <a:lnSpc>
                          <a:spcPct val="107000"/>
                        </a:lnSpc>
                        <a:spcAft>
                          <a:spcPts val="800"/>
                        </a:spcAft>
                      </a:pPr>
                      <a:r>
                        <a:rPr lang="en-AU" sz="2000" dirty="0">
                          <a:effectLst/>
                        </a:rPr>
                        <a:t> </a:t>
                      </a:r>
                    </a:p>
                    <a:p>
                      <a:pPr>
                        <a:lnSpc>
                          <a:spcPct val="107000"/>
                        </a:lnSpc>
                        <a:spcAft>
                          <a:spcPts val="800"/>
                        </a:spcAft>
                      </a:pPr>
                      <a:r>
                        <a:rPr lang="en-AU" sz="2000" dirty="0">
                          <a:effectLst/>
                        </a:rPr>
                        <a:t> </a:t>
                      </a:r>
                    </a:p>
                    <a:p>
                      <a:pPr marL="0" lvl="0" indent="0">
                        <a:lnSpc>
                          <a:spcPct val="107000"/>
                        </a:lnSpc>
                        <a:spcAft>
                          <a:spcPts val="800"/>
                        </a:spcAft>
                        <a:buFont typeface="+mj-lt"/>
                        <a:buNone/>
                      </a:pPr>
                      <a:r>
                        <a:rPr lang="en-AU" sz="2000" u="none" strike="noStrike" dirty="0">
                          <a:effectLst/>
                        </a:rPr>
                        <a:t>WPPC Secretary</a:t>
                      </a:r>
                    </a:p>
                    <a:p>
                      <a:pPr marL="0" lvl="0" indent="0">
                        <a:lnSpc>
                          <a:spcPct val="107000"/>
                        </a:lnSpc>
                        <a:spcAft>
                          <a:spcPts val="800"/>
                        </a:spcAft>
                        <a:buFont typeface="+mj-lt"/>
                        <a:buNone/>
                      </a:pPr>
                      <a:r>
                        <a:rPr lang="en-AU" sz="2000" u="none" strike="noStrike" dirty="0">
                          <a:effectLst/>
                        </a:rPr>
                        <a:t> Karri Giles</a:t>
                      </a:r>
                    </a:p>
                    <a:p>
                      <a:pPr marL="0" lvl="0" indent="0">
                        <a:lnSpc>
                          <a:spcPct val="107000"/>
                        </a:lnSpc>
                        <a:spcAft>
                          <a:spcPts val="800"/>
                        </a:spcAft>
                        <a:buFont typeface="+mj-lt"/>
                        <a:buNone/>
                      </a:pPr>
                      <a:r>
                        <a:rPr lang="en-AU" sz="2000" u="none" strike="noStrike" dirty="0">
                          <a:effectLst/>
                        </a:rPr>
                        <a:t> reported on</a:t>
                      </a:r>
                    </a:p>
                    <a:p>
                      <a:pPr marL="0" lvl="0" indent="0">
                        <a:lnSpc>
                          <a:spcPct val="107000"/>
                        </a:lnSpc>
                        <a:spcAft>
                          <a:spcPts val="800"/>
                        </a:spcAft>
                        <a:buFont typeface="+mj-lt"/>
                        <a:buNone/>
                      </a:pPr>
                      <a:r>
                        <a:rPr lang="en-AU" sz="2000" u="none" strike="noStrike" dirty="0">
                          <a:effectLst/>
                        </a:rPr>
                        <a:t> WPPC’s work</a:t>
                      </a:r>
                    </a:p>
                    <a:p>
                      <a:pPr marL="0" lvl="0" indent="0">
                        <a:lnSpc>
                          <a:spcPct val="107000"/>
                        </a:lnSpc>
                        <a:spcAft>
                          <a:spcPts val="800"/>
                        </a:spcAft>
                        <a:buFont typeface="+mj-lt"/>
                        <a:buNone/>
                      </a:pPr>
                      <a:r>
                        <a:rPr lang="en-AU" sz="2000" u="none" strike="noStrike" dirty="0">
                          <a:effectLst/>
                        </a:rPr>
                        <a:t> in 2019 </a:t>
                      </a:r>
                      <a:endParaRPr lang="en-AU" sz="2000" u="none" strike="noStrike" dirty="0">
                        <a:effectLst/>
                        <a:latin typeface="Calibri" panose="020F0502020204030204" pitchFamily="34" charset="0"/>
                        <a:ea typeface="Calibri" panose="020F0502020204030204" pitchFamily="34" charset="0"/>
                      </a:endParaRPr>
                    </a:p>
                  </a:txBody>
                  <a:tcPr marL="40622" marR="40622" marT="0" marB="0"/>
                </a:tc>
                <a:tc>
                  <a:txBody>
                    <a:bodyPr/>
                    <a:lstStyle/>
                    <a:p>
                      <a:pPr marL="342900" lvl="0" indent="-342900">
                        <a:lnSpc>
                          <a:spcPct val="107000"/>
                        </a:lnSpc>
                        <a:spcAft>
                          <a:spcPts val="800"/>
                        </a:spcAft>
                        <a:buFont typeface="+mj-lt"/>
                        <a:buAutoNum type="arabicPeriod"/>
                      </a:pPr>
                      <a:r>
                        <a:rPr lang="en-AU" sz="2000" u="none" strike="noStrike" dirty="0">
                          <a:effectLst/>
                        </a:rPr>
                        <a:t>In April and October 2019, WPPC was represented by Liz Sarrailhe &amp; Julia Stockigt at Port of Hastings community consultation committee meetings </a:t>
                      </a:r>
                    </a:p>
                    <a:p>
                      <a:pPr marL="342900" lvl="0" indent="-342900">
                        <a:lnSpc>
                          <a:spcPct val="107000"/>
                        </a:lnSpc>
                        <a:spcAft>
                          <a:spcPts val="800"/>
                        </a:spcAft>
                        <a:buFont typeface="+mj-lt"/>
                        <a:buAutoNum type="arabicPeriod"/>
                      </a:pPr>
                      <a:r>
                        <a:rPr lang="en-AU" sz="2000" u="none" strike="noStrike" dirty="0">
                          <a:effectLst/>
                        </a:rPr>
                        <a:t>In Feb, WPPC hosted a special screening of The Bentley Effect, a film about successful community action against AGL’s attempt to frack the </a:t>
                      </a:r>
                      <a:r>
                        <a:rPr lang="en-AU" sz="2000" u="none" strike="noStrike" dirty="0" err="1">
                          <a:effectLst/>
                        </a:rPr>
                        <a:t>Nthn</a:t>
                      </a:r>
                      <a:r>
                        <a:rPr lang="en-AU" sz="2000" u="none" strike="noStrike" dirty="0">
                          <a:effectLst/>
                        </a:rPr>
                        <a:t> Rivers </a:t>
                      </a:r>
                    </a:p>
                    <a:p>
                      <a:pPr marL="342900" lvl="0" indent="-342900">
                        <a:lnSpc>
                          <a:spcPct val="107000"/>
                        </a:lnSpc>
                        <a:spcAft>
                          <a:spcPts val="800"/>
                        </a:spcAft>
                        <a:buFont typeface="+mj-lt"/>
                        <a:buAutoNum type="arabicPeriod"/>
                      </a:pPr>
                      <a:r>
                        <a:rPr lang="en-AU" sz="2000" u="none" strike="noStrike" dirty="0">
                          <a:effectLst/>
                        </a:rPr>
                        <a:t>Feb- WPPC and SWP took part in the Hastings Day parade for WP festival </a:t>
                      </a:r>
                    </a:p>
                    <a:p>
                      <a:pPr marL="342900" lvl="0" indent="-342900">
                        <a:lnSpc>
                          <a:spcPct val="107000"/>
                        </a:lnSpc>
                        <a:spcAft>
                          <a:spcPts val="800"/>
                        </a:spcAft>
                        <a:buFont typeface="+mj-lt"/>
                        <a:buAutoNum type="arabicPeriod"/>
                      </a:pPr>
                      <a:r>
                        <a:rPr lang="en-AU" sz="2000" u="none" strike="noStrike" dirty="0">
                          <a:effectLst/>
                        </a:rPr>
                        <a:t>Attended </a:t>
                      </a:r>
                      <a:r>
                        <a:rPr lang="en-AU" sz="2000" u="none" strike="noStrike" dirty="0" err="1">
                          <a:effectLst/>
                        </a:rPr>
                        <a:t>FoE</a:t>
                      </a:r>
                      <a:r>
                        <a:rPr lang="en-AU" sz="2000" u="none" strike="noStrike" dirty="0">
                          <a:effectLst/>
                        </a:rPr>
                        <a:t> action against brown Hydrogen exports at </a:t>
                      </a:r>
                      <a:r>
                        <a:rPr lang="en-AU" sz="2000" u="none" strike="noStrike" dirty="0" err="1">
                          <a:effectLst/>
                        </a:rPr>
                        <a:t>Melb</a:t>
                      </a:r>
                      <a:r>
                        <a:rPr lang="en-AU" sz="2000" u="none" strike="noStrike" dirty="0">
                          <a:effectLst/>
                        </a:rPr>
                        <a:t> EPA office</a:t>
                      </a:r>
                    </a:p>
                    <a:p>
                      <a:pPr marL="342900" lvl="0" indent="-342900">
                        <a:lnSpc>
                          <a:spcPct val="107000"/>
                        </a:lnSpc>
                        <a:spcAft>
                          <a:spcPts val="800"/>
                        </a:spcAft>
                        <a:buFont typeface="+mj-lt"/>
                        <a:buAutoNum type="arabicPeriod"/>
                      </a:pPr>
                      <a:r>
                        <a:rPr lang="en-AU" sz="2000" u="none" strike="noStrike" dirty="0">
                          <a:effectLst/>
                        </a:rPr>
                        <a:t>Presented twice to local MPS Council on marine pest threat from HESC exports, emphasising potential damage to regional tourism </a:t>
                      </a:r>
                    </a:p>
                    <a:p>
                      <a:pPr marL="342900" lvl="0" indent="-342900">
                        <a:lnSpc>
                          <a:spcPct val="107000"/>
                        </a:lnSpc>
                        <a:spcAft>
                          <a:spcPts val="800"/>
                        </a:spcAft>
                        <a:buFont typeface="+mj-lt"/>
                        <a:buAutoNum type="arabicPeriod"/>
                      </a:pPr>
                      <a:r>
                        <a:rPr lang="en-AU" sz="2000" u="none" strike="noStrike" dirty="0">
                          <a:effectLst/>
                        </a:rPr>
                        <a:t>Mayday meeting of Flinders electoral candidates with SWP at Balnarring</a:t>
                      </a:r>
                    </a:p>
                  </a:txBody>
                  <a:tcPr marL="40622" marR="40622" marT="0" marB="0"/>
                </a:tc>
                <a:extLst>
                  <a:ext uri="{0D108BD9-81ED-4DB2-BD59-A6C34878D82A}">
                    <a16:rowId xmlns:a16="http://schemas.microsoft.com/office/drawing/2014/main" val="1779241565"/>
                  </a:ext>
                </a:extLst>
              </a:tr>
            </a:tbl>
          </a:graphicData>
        </a:graphic>
      </p:graphicFrame>
    </p:spTree>
    <p:extLst>
      <p:ext uri="{BB962C8B-B14F-4D97-AF65-F5344CB8AC3E}">
        <p14:creationId xmlns:p14="http://schemas.microsoft.com/office/powerpoint/2010/main" val="2049628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F6BD62-9BA1-4797-8AE7-F982C1256250}"/>
              </a:ext>
            </a:extLst>
          </p:cNvPr>
          <p:cNvSpPr txBox="1"/>
          <p:nvPr/>
        </p:nvSpPr>
        <p:spPr>
          <a:xfrm>
            <a:off x="2195736" y="260648"/>
            <a:ext cx="6948264" cy="6455485"/>
          </a:xfrm>
          <a:prstGeom prst="rect">
            <a:avLst/>
          </a:prstGeom>
          <a:noFill/>
        </p:spPr>
        <p:txBody>
          <a:bodyPr wrap="square">
            <a:spAutoFit/>
          </a:bodyPr>
          <a:lstStyle/>
          <a:p>
            <a:pPr lvl="0">
              <a:lnSpc>
                <a:spcPct val="107000"/>
              </a:lnSpc>
              <a:spcAft>
                <a:spcPts val="800"/>
              </a:spcAft>
            </a:pPr>
            <a:endParaRPr lang="en-AU" sz="2000" dirty="0">
              <a:latin typeface="Calibri" panose="020F0502020204030204" pitchFamily="34" charset="0"/>
              <a:ea typeface="Calibri" panose="020F0502020204030204" pitchFamily="34" charset="0"/>
            </a:endParaRPr>
          </a:p>
          <a:p>
            <a:pPr lvl="0">
              <a:lnSpc>
                <a:spcPct val="107000"/>
              </a:lnSpc>
              <a:spcAft>
                <a:spcPts val="800"/>
              </a:spcAft>
            </a:pPr>
            <a:r>
              <a:rPr lang="en-AU" sz="2000" dirty="0">
                <a:latin typeface="Calibri" panose="020F0502020204030204" pitchFamily="34" charset="0"/>
                <a:ea typeface="Calibri" panose="020F0502020204030204" pitchFamily="34" charset="0"/>
              </a:rPr>
              <a:t>7. </a:t>
            </a:r>
            <a:r>
              <a:rPr lang="en-AU" sz="2000" u="none" strike="noStrike" dirty="0">
                <a:effectLst/>
                <a:latin typeface="Calibri" panose="020F0502020204030204" pitchFamily="34" charset="0"/>
                <a:ea typeface="Calibri" panose="020F0502020204030204" pitchFamily="34" charset="0"/>
              </a:rPr>
              <a:t>WPPC’s successful grant application to Stronger Communities </a:t>
            </a:r>
            <a:r>
              <a:rPr lang="en-AU" sz="2000" u="none" strike="noStrike" dirty="0" err="1">
                <a:effectLst/>
                <a:latin typeface="Calibri" panose="020F0502020204030204" pitchFamily="34" charset="0"/>
                <a:ea typeface="Calibri" panose="020F0502020204030204" pitchFamily="34" charset="0"/>
              </a:rPr>
              <a:t>C’wealth</a:t>
            </a:r>
            <a:r>
              <a:rPr lang="en-AU" sz="2000" u="none" strike="noStrike" dirty="0">
                <a:effectLst/>
                <a:latin typeface="Calibri" panose="020F0502020204030204" pitchFamily="34" charset="0"/>
                <a:ea typeface="Calibri" panose="020F0502020204030204" pitchFamily="34" charset="0"/>
              </a:rPr>
              <a:t> Environment program to engage Fathom Pacific to monitor for Marine pest species Northern Pacific </a:t>
            </a:r>
            <a:r>
              <a:rPr lang="en-AU" sz="2000" u="none" strike="noStrike" dirty="0" err="1">
                <a:effectLst/>
                <a:latin typeface="Calibri" panose="020F0502020204030204" pitchFamily="34" charset="0"/>
                <a:ea typeface="Calibri" panose="020F0502020204030204" pitchFamily="34" charset="0"/>
              </a:rPr>
              <a:t>Seastar</a:t>
            </a:r>
            <a:r>
              <a:rPr lang="en-AU" sz="2000" u="none" strike="noStrike" dirty="0">
                <a:effectLst/>
                <a:latin typeface="Calibri" panose="020F0502020204030204" pitchFamily="34" charset="0"/>
                <a:ea typeface="Calibri" panose="020F0502020204030204" pitchFamily="34" charset="0"/>
              </a:rPr>
              <a:t> (Asterias </a:t>
            </a:r>
            <a:r>
              <a:rPr lang="en-AU" sz="2000" u="none" strike="noStrike" dirty="0" err="1">
                <a:effectLst/>
                <a:latin typeface="Calibri" panose="020F0502020204030204" pitchFamily="34" charset="0"/>
                <a:ea typeface="Calibri" panose="020F0502020204030204" pitchFamily="34" charset="0"/>
              </a:rPr>
              <a:t>amurensis</a:t>
            </a:r>
            <a:r>
              <a:rPr lang="en-AU" sz="2000" u="none" strike="noStrike" dirty="0">
                <a:effectLst/>
                <a:latin typeface="Calibri" panose="020F0502020204030204" pitchFamily="34" charset="0"/>
                <a:ea typeface="Calibri" panose="020F0502020204030204" pitchFamily="34" charset="0"/>
              </a:rPr>
              <a:t>) and Japanese Kelp (</a:t>
            </a:r>
            <a:r>
              <a:rPr lang="en-AU" sz="2000" u="none" strike="noStrike" dirty="0" err="1">
                <a:effectLst/>
                <a:latin typeface="Calibri" panose="020F0502020204030204" pitchFamily="34" charset="0"/>
                <a:ea typeface="Calibri" panose="020F0502020204030204" pitchFamily="34" charset="0"/>
              </a:rPr>
              <a:t>Undaria</a:t>
            </a:r>
            <a:r>
              <a:rPr lang="en-AU" sz="2000" u="none" strike="noStrike" dirty="0">
                <a:effectLst/>
                <a:latin typeface="Calibri" panose="020F0502020204030204" pitchFamily="34" charset="0"/>
                <a:ea typeface="Calibri" panose="020F0502020204030204" pitchFamily="34" charset="0"/>
              </a:rPr>
              <a:t> pinnatifida) at BlueScope jetty. No monitoring is carried out by industry but baseline data will be needed before Japanese hydrogen exports begin from WP for HESC pilot in 2020-21</a:t>
            </a:r>
          </a:p>
          <a:p>
            <a:pPr lvl="0">
              <a:lnSpc>
                <a:spcPct val="107000"/>
              </a:lnSpc>
              <a:spcAft>
                <a:spcPts val="800"/>
              </a:spcAft>
            </a:pPr>
            <a:r>
              <a:rPr lang="en-AU" sz="2000" dirty="0">
                <a:latin typeface="Calibri" panose="020F0502020204030204" pitchFamily="34" charset="0"/>
                <a:ea typeface="Calibri" panose="020F0502020204030204" pitchFamily="34" charset="0"/>
              </a:rPr>
              <a:t>8. </a:t>
            </a:r>
            <a:r>
              <a:rPr lang="en-AU" sz="2000" u="none" strike="noStrike" dirty="0">
                <a:effectLst/>
                <a:latin typeface="Calibri" panose="020F0502020204030204" pitchFamily="34" charset="0"/>
                <a:ea typeface="Calibri" panose="020F0502020204030204" pitchFamily="34" charset="0"/>
              </a:rPr>
              <a:t>In Oct WPPC and SWP hosted Energy Justice Vic Listening Tour at Balnarring Hall</a:t>
            </a:r>
          </a:p>
          <a:p>
            <a:pPr lvl="0">
              <a:lnSpc>
                <a:spcPct val="107000"/>
              </a:lnSpc>
              <a:spcAft>
                <a:spcPts val="800"/>
              </a:spcAft>
            </a:pPr>
            <a:r>
              <a:rPr lang="en-AU" sz="2000" dirty="0">
                <a:latin typeface="Calibri" panose="020F0502020204030204" pitchFamily="34" charset="0"/>
                <a:ea typeface="Calibri" panose="020F0502020204030204" pitchFamily="34" charset="0"/>
              </a:rPr>
              <a:t>9.</a:t>
            </a:r>
            <a:r>
              <a:rPr lang="en-AU" sz="2000" u="none" strike="noStrike" dirty="0">
                <a:effectLst/>
                <a:latin typeface="Calibri" panose="020F0502020204030204" pitchFamily="34" charset="0"/>
                <a:ea typeface="Calibri" panose="020F0502020204030204" pitchFamily="34" charset="0"/>
              </a:rPr>
              <a:t> Attended VNPA’s RALLY FOR LIFE on the steps of Parliament with conservation groups from across Victoria demanding action &amp; stronger Environment Protection laws. </a:t>
            </a:r>
          </a:p>
          <a:p>
            <a:pPr lvl="0">
              <a:lnSpc>
                <a:spcPct val="107000"/>
              </a:lnSpc>
              <a:spcAft>
                <a:spcPts val="800"/>
              </a:spcAft>
            </a:pPr>
            <a:r>
              <a:rPr lang="en-AU" sz="2000" dirty="0">
                <a:latin typeface="Calibri" panose="020F0502020204030204" pitchFamily="34" charset="0"/>
                <a:ea typeface="Calibri" panose="020F0502020204030204" pitchFamily="34" charset="0"/>
              </a:rPr>
              <a:t>10.</a:t>
            </a:r>
            <a:r>
              <a:rPr lang="en-AU" sz="2000" u="none" strike="noStrike" dirty="0">
                <a:effectLst/>
                <a:latin typeface="Calibri" panose="020F0502020204030204" pitchFamily="34" charset="0"/>
                <a:ea typeface="Calibri" panose="020F0502020204030204" pitchFamily="34" charset="0"/>
              </a:rPr>
              <a:t> Working Bees on WPPC’s extensive archival materials, led by Linda with support from committee &amp; Anna </a:t>
            </a:r>
            <a:r>
              <a:rPr lang="en-AU" sz="2000" u="none" strike="noStrike" dirty="0" err="1">
                <a:effectLst/>
                <a:latin typeface="Calibri" panose="020F0502020204030204" pitchFamily="34" charset="0"/>
                <a:ea typeface="Calibri" panose="020F0502020204030204" pitchFamily="34" charset="0"/>
              </a:rPr>
              <a:t>Buchorn</a:t>
            </a:r>
            <a:r>
              <a:rPr lang="en-AU" sz="2000" u="none" strike="noStrike" dirty="0">
                <a:effectLst/>
                <a:latin typeface="Calibri" panose="020F0502020204030204" pitchFamily="34" charset="0"/>
                <a:ea typeface="Calibri" panose="020F0502020204030204" pitchFamily="34" charset="0"/>
              </a:rPr>
              <a:t> of Balnarring Historical. Much still to be done &amp; funding needed for protected storage and digitisation.</a:t>
            </a:r>
          </a:p>
          <a:p>
            <a:pPr lvl="0">
              <a:lnSpc>
                <a:spcPct val="107000"/>
              </a:lnSpc>
              <a:spcAft>
                <a:spcPts val="800"/>
              </a:spcAft>
            </a:pPr>
            <a:endParaRPr lang="en-AU" sz="1600" u="none" strike="noStrike"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14AFBE25-28FA-478C-9572-BA14F6ABDBE7}"/>
              </a:ext>
            </a:extLst>
          </p:cNvPr>
          <p:cNvSpPr txBox="1"/>
          <p:nvPr/>
        </p:nvSpPr>
        <p:spPr>
          <a:xfrm>
            <a:off x="251520" y="2443313"/>
            <a:ext cx="1944216" cy="1971374"/>
          </a:xfrm>
          <a:prstGeom prst="rect">
            <a:avLst/>
          </a:prstGeom>
          <a:noFill/>
        </p:spPr>
        <p:txBody>
          <a:bodyPr wrap="square">
            <a:spAutoFit/>
          </a:bodyPr>
          <a:lstStyle/>
          <a:p>
            <a:pPr marL="0" lvl="0" indent="0">
              <a:lnSpc>
                <a:spcPct val="107000"/>
              </a:lnSpc>
              <a:spcAft>
                <a:spcPts val="800"/>
              </a:spcAft>
              <a:buFont typeface="+mj-lt"/>
              <a:buNone/>
            </a:pPr>
            <a:r>
              <a:rPr lang="en-AU" sz="1800" u="none" strike="noStrike" dirty="0">
                <a:effectLst/>
              </a:rPr>
              <a:t>WPPC Secretary</a:t>
            </a:r>
          </a:p>
          <a:p>
            <a:pPr marL="0" lvl="0" indent="0">
              <a:lnSpc>
                <a:spcPct val="107000"/>
              </a:lnSpc>
              <a:spcAft>
                <a:spcPts val="800"/>
              </a:spcAft>
              <a:buFont typeface="+mj-lt"/>
              <a:buNone/>
            </a:pPr>
            <a:r>
              <a:rPr lang="en-AU" sz="1800" u="none" strike="noStrike" dirty="0">
                <a:effectLst/>
              </a:rPr>
              <a:t> Karri Giles</a:t>
            </a:r>
          </a:p>
          <a:p>
            <a:pPr marL="0" lvl="0" indent="0">
              <a:lnSpc>
                <a:spcPct val="107000"/>
              </a:lnSpc>
              <a:spcAft>
                <a:spcPts val="800"/>
              </a:spcAft>
              <a:buFont typeface="+mj-lt"/>
              <a:buNone/>
            </a:pPr>
            <a:r>
              <a:rPr lang="en-AU" sz="1800" u="none" strike="noStrike" dirty="0">
                <a:effectLst/>
              </a:rPr>
              <a:t> reported on</a:t>
            </a:r>
          </a:p>
          <a:p>
            <a:pPr marL="0" lvl="0" indent="0">
              <a:lnSpc>
                <a:spcPct val="107000"/>
              </a:lnSpc>
              <a:spcAft>
                <a:spcPts val="800"/>
              </a:spcAft>
              <a:buFont typeface="+mj-lt"/>
              <a:buNone/>
            </a:pPr>
            <a:r>
              <a:rPr lang="en-AU" sz="1800" u="none" strike="noStrike" dirty="0">
                <a:effectLst/>
              </a:rPr>
              <a:t> WPPC’s work</a:t>
            </a:r>
          </a:p>
          <a:p>
            <a:pPr marL="0" lvl="0" indent="0">
              <a:lnSpc>
                <a:spcPct val="107000"/>
              </a:lnSpc>
              <a:spcAft>
                <a:spcPts val="800"/>
              </a:spcAft>
              <a:buFont typeface="+mj-lt"/>
              <a:buNone/>
            </a:pPr>
            <a:r>
              <a:rPr lang="en-AU" sz="1800" u="none" strike="noStrike" dirty="0">
                <a:effectLst/>
              </a:rPr>
              <a:t> in 2019 </a:t>
            </a:r>
            <a:endParaRPr lang="en-AU" sz="1800" u="none" strike="noStrike"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13808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5092884-4363-4047-ABAB-ACB5375D93A0}"/>
              </a:ext>
            </a:extLst>
          </p:cNvPr>
          <p:cNvGraphicFramePr>
            <a:graphicFrameLocks noGrp="1"/>
          </p:cNvGraphicFramePr>
          <p:nvPr>
            <p:extLst>
              <p:ext uri="{D42A27DB-BD31-4B8C-83A1-F6EECF244321}">
                <p14:modId xmlns:p14="http://schemas.microsoft.com/office/powerpoint/2010/main" val="3012808497"/>
              </p:ext>
            </p:extLst>
          </p:nvPr>
        </p:nvGraphicFramePr>
        <p:xfrm>
          <a:off x="0" y="116632"/>
          <a:ext cx="9108504" cy="11252927"/>
        </p:xfrm>
        <a:graphic>
          <a:graphicData uri="http://schemas.openxmlformats.org/drawingml/2006/table">
            <a:tbl>
              <a:tblPr bandRow="1">
                <a:tableStyleId>{5C22544A-7EE6-4342-B048-85BDC9FD1C3A}</a:tableStyleId>
              </a:tblPr>
              <a:tblGrid>
                <a:gridCol w="1663434">
                  <a:extLst>
                    <a:ext uri="{9D8B030D-6E8A-4147-A177-3AD203B41FA5}">
                      <a16:colId xmlns:a16="http://schemas.microsoft.com/office/drawing/2014/main" val="3300734691"/>
                    </a:ext>
                  </a:extLst>
                </a:gridCol>
                <a:gridCol w="7445070">
                  <a:extLst>
                    <a:ext uri="{9D8B030D-6E8A-4147-A177-3AD203B41FA5}">
                      <a16:colId xmlns:a16="http://schemas.microsoft.com/office/drawing/2014/main" val="1544878276"/>
                    </a:ext>
                  </a:extLst>
                </a:gridCol>
              </a:tblGrid>
              <a:tr h="9460609">
                <a:tc>
                  <a:txBody>
                    <a:bodyPr/>
                    <a:lstStyle/>
                    <a:p>
                      <a:pPr marL="457200">
                        <a:lnSpc>
                          <a:spcPct val="107000"/>
                        </a:lnSpc>
                        <a:spcAft>
                          <a:spcPts val="800"/>
                        </a:spcAft>
                      </a:pPr>
                      <a:endParaRPr lang="en-AU" sz="1100" dirty="0">
                        <a:effectLst/>
                      </a:endParaRPr>
                    </a:p>
                    <a:p>
                      <a:pPr marL="457200">
                        <a:lnSpc>
                          <a:spcPct val="107000"/>
                        </a:lnSpc>
                        <a:spcAft>
                          <a:spcPts val="800"/>
                        </a:spcAft>
                      </a:pPr>
                      <a:endParaRPr lang="en-AU" sz="1100" dirty="0">
                        <a:effectLst/>
                      </a:endParaRPr>
                    </a:p>
                    <a:p>
                      <a:pPr marL="457200">
                        <a:lnSpc>
                          <a:spcPct val="107000"/>
                        </a:lnSpc>
                        <a:spcAft>
                          <a:spcPts val="800"/>
                        </a:spcAft>
                      </a:pPr>
                      <a:r>
                        <a:rPr lang="en-AU" sz="1200" dirty="0">
                          <a:effectLst/>
                        </a:rPr>
                        <a:t>. </a:t>
                      </a:r>
                      <a:r>
                        <a:rPr lang="en-AU" sz="1300" dirty="0">
                          <a:effectLst/>
                        </a:rPr>
                        <a:t>Comments</a:t>
                      </a:r>
                      <a:endParaRPr lang="en-AU" sz="11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endParaRPr lang="en-AU" sz="2000" dirty="0">
                        <a:effectLst/>
                      </a:endParaRPr>
                    </a:p>
                    <a:p>
                      <a:pPr marL="342900" lvl="0" indent="-342900">
                        <a:lnSpc>
                          <a:spcPct val="107000"/>
                        </a:lnSpc>
                        <a:spcAft>
                          <a:spcPts val="800"/>
                        </a:spcAft>
                        <a:buFont typeface="Arial" panose="020B0604020202020204" pitchFamily="34" charset="0"/>
                        <a:buChar char="●"/>
                      </a:pPr>
                      <a:r>
                        <a:rPr lang="en-AU" sz="2000" u="none" strike="noStrike" dirty="0">
                          <a:effectLst/>
                        </a:rPr>
                        <a:t>Roger Richards notified the meeting of the recent unexpected death of Clive Minton, founder of Australasian Wader birds study and successful French Island cannon netting project. </a:t>
                      </a: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AU" sz="2000" u="none" strike="noStrike" dirty="0">
                          <a:effectLst/>
                        </a:rPr>
                        <a:t>WPPC Treasurer of 15 years, Sheila Kerr passed away too young from cancer.  </a:t>
                      </a:r>
                      <a:r>
                        <a:rPr lang="en-AU" sz="2000" dirty="0">
                          <a:effectLst/>
                        </a:rPr>
                        <a:t>Members of WPPC attended Sheila’s funeral. She was greatly loved and appreciated</a:t>
                      </a:r>
                      <a:endParaRPr lang="en-AU" sz="2000" u="none" strike="noStrike" dirty="0">
                        <a:effectLst/>
                      </a:endParaRPr>
                    </a:p>
                    <a:p>
                      <a:pPr marL="342900" lvl="0" indent="-342900">
                        <a:lnSpc>
                          <a:spcPct val="107000"/>
                        </a:lnSpc>
                        <a:spcAft>
                          <a:spcPts val="800"/>
                        </a:spcAft>
                        <a:buFont typeface="Arial" panose="020B0604020202020204" pitchFamily="34" charset="0"/>
                        <a:buChar char="●"/>
                      </a:pPr>
                      <a:r>
                        <a:rPr lang="en-AU" sz="2000" u="none" strike="noStrike" dirty="0">
                          <a:effectLst/>
                        </a:rPr>
                        <a:t>Sandy announced that Kathie </a:t>
                      </a:r>
                      <a:r>
                        <a:rPr lang="en-AU" sz="2000" u="none" strike="noStrike" dirty="0" err="1">
                          <a:effectLst/>
                        </a:rPr>
                        <a:t>Strictland</a:t>
                      </a:r>
                      <a:r>
                        <a:rPr lang="en-AU" sz="2000" u="none" strike="noStrike" dirty="0">
                          <a:effectLst/>
                        </a:rPr>
                        <a:t> passed away. Kathie and her partner Peter wrote and illustrated Plants of The Mornington Peninsula used their extensive knowledge of indigenous plants to develop foreshore management plans </a:t>
                      </a:r>
                    </a:p>
                    <a:p>
                      <a:pPr marL="342900" lvl="0" indent="-342900">
                        <a:lnSpc>
                          <a:spcPct val="107000"/>
                        </a:lnSpc>
                        <a:spcAft>
                          <a:spcPts val="800"/>
                        </a:spcAft>
                        <a:buFont typeface="Arial" panose="020B0604020202020204" pitchFamily="34" charset="0"/>
                        <a:buChar char="●"/>
                      </a:pPr>
                      <a:r>
                        <a:rPr lang="en-AU" sz="2000" u="none" strike="noStrike" dirty="0">
                          <a:effectLst/>
                        </a:rPr>
                        <a:t>Attendee Rosemary West announced the death of Barry Rose, instigator of Green Wedge planning laws that protect against over urbanisation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effectLst/>
                        </a:rPr>
                        <a:t> Karri noted WPPC’s long-standing working relationship with VNPA and introduced Shannon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AU" sz="2000" dirty="0">
                          <a:effectLst/>
                        </a:rPr>
                        <a:t>Shannon Hurley, Victoria National Parks Association’s Nature Conservation Campaigner spoke on the importance of protecting Westernport from infestation by invasive pest species.</a:t>
                      </a:r>
                    </a:p>
                    <a:p>
                      <a:pPr>
                        <a:lnSpc>
                          <a:spcPct val="107000"/>
                        </a:lnSpc>
                        <a:spcAft>
                          <a:spcPts val="800"/>
                        </a:spcAft>
                      </a:pPr>
                      <a:r>
                        <a:rPr lang="en-AU" sz="2000" dirty="0">
                          <a:effectLst/>
                          <a:latin typeface="Calibri" panose="020F0502020204030204" pitchFamily="34" charset="0"/>
                          <a:ea typeface="Calibri" panose="020F0502020204030204" pitchFamily="34" charset="0"/>
                        </a:rPr>
                        <a:t>Liz thanked Shannon for her speech</a:t>
                      </a:r>
                    </a:p>
                  </a:txBody>
                  <a:tcPr marL="68580" marR="68580" marT="0" marB="0"/>
                </a:tc>
                <a:extLst>
                  <a:ext uri="{0D108BD9-81ED-4DB2-BD59-A6C34878D82A}">
                    <a16:rowId xmlns:a16="http://schemas.microsoft.com/office/drawing/2014/main" val="855296943"/>
                  </a:ext>
                </a:extLst>
              </a:tr>
              <a:tr h="1792318">
                <a:tc>
                  <a:txBody>
                    <a:bodyPr/>
                    <a:lstStyle/>
                    <a:p>
                      <a:pPr marL="457200">
                        <a:lnSpc>
                          <a:spcPct val="107000"/>
                        </a:lnSpc>
                        <a:spcAft>
                          <a:spcPts val="800"/>
                        </a:spcAft>
                      </a:pPr>
                      <a:r>
                        <a:rPr lang="en-AU" sz="1300" dirty="0">
                          <a:effectLst/>
                        </a:rPr>
                        <a:t> </a:t>
                      </a:r>
                      <a:endParaRPr lang="en-AU" sz="1100" dirty="0">
                        <a:effectLst/>
                      </a:endParaRPr>
                    </a:p>
                  </a:txBody>
                  <a:tcPr marL="68580" marR="68580" marT="0" marB="0"/>
                </a:tc>
                <a:tc>
                  <a:txBody>
                    <a:bodyPr/>
                    <a:lstStyle/>
                    <a:p>
                      <a:pPr>
                        <a:lnSpc>
                          <a:spcPct val="107000"/>
                        </a:lnSpc>
                        <a:spcAft>
                          <a:spcPts val="800"/>
                        </a:spcAft>
                      </a:pPr>
                      <a:r>
                        <a:rPr lang="en-AU" sz="1400" dirty="0">
                          <a:effectLst/>
                        </a:rPr>
                        <a:t> </a:t>
                      </a:r>
                      <a:endParaRPr lang="en-AU" sz="1100" dirty="0">
                        <a:effectLst/>
                      </a:endParaRPr>
                    </a:p>
                    <a:p>
                      <a:pPr>
                        <a:lnSpc>
                          <a:spcPct val="107000"/>
                        </a:lnSpc>
                        <a:spcAft>
                          <a:spcPts val="800"/>
                        </a:spcAft>
                      </a:pPr>
                      <a:r>
                        <a:rPr lang="en-AU" sz="1400" dirty="0">
                          <a:effectLst/>
                        </a:rPr>
                        <a:t> </a:t>
                      </a:r>
                      <a:endParaRPr lang="en-AU"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34952779"/>
                  </a:ext>
                </a:extLst>
              </a:tr>
            </a:tbl>
          </a:graphicData>
        </a:graphic>
      </p:graphicFrame>
    </p:spTree>
    <p:extLst>
      <p:ext uri="{BB962C8B-B14F-4D97-AF65-F5344CB8AC3E}">
        <p14:creationId xmlns:p14="http://schemas.microsoft.com/office/powerpoint/2010/main" val="673569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8D3007-8625-4EB5-9626-1DCFB6154898}"/>
              </a:ext>
            </a:extLst>
          </p:cNvPr>
          <p:cNvGraphicFramePr>
            <a:graphicFrameLocks noGrp="1"/>
          </p:cNvGraphicFramePr>
          <p:nvPr>
            <p:extLst>
              <p:ext uri="{D42A27DB-BD31-4B8C-83A1-F6EECF244321}">
                <p14:modId xmlns:p14="http://schemas.microsoft.com/office/powerpoint/2010/main" val="3814687191"/>
              </p:ext>
            </p:extLst>
          </p:nvPr>
        </p:nvGraphicFramePr>
        <p:xfrm>
          <a:off x="107504" y="116632"/>
          <a:ext cx="8928992" cy="4161282"/>
        </p:xfrm>
        <a:graphic>
          <a:graphicData uri="http://schemas.openxmlformats.org/drawingml/2006/table">
            <a:tbl>
              <a:tblPr bandRow="1">
                <a:tableStyleId>{5C22544A-7EE6-4342-B048-85BDC9FD1C3A}</a:tableStyleId>
              </a:tblPr>
              <a:tblGrid>
                <a:gridCol w="2390427">
                  <a:extLst>
                    <a:ext uri="{9D8B030D-6E8A-4147-A177-3AD203B41FA5}">
                      <a16:colId xmlns:a16="http://schemas.microsoft.com/office/drawing/2014/main" val="3727743722"/>
                    </a:ext>
                  </a:extLst>
                </a:gridCol>
                <a:gridCol w="6538565">
                  <a:extLst>
                    <a:ext uri="{9D8B030D-6E8A-4147-A177-3AD203B41FA5}">
                      <a16:colId xmlns:a16="http://schemas.microsoft.com/office/drawing/2014/main" val="1895718256"/>
                    </a:ext>
                  </a:extLst>
                </a:gridCol>
              </a:tblGrid>
              <a:tr h="3960440">
                <a:tc>
                  <a:txBody>
                    <a:bodyPr/>
                    <a:lstStyle/>
                    <a:p>
                      <a:pPr>
                        <a:lnSpc>
                          <a:spcPct val="107000"/>
                        </a:lnSpc>
                        <a:spcAft>
                          <a:spcPts val="800"/>
                        </a:spcAft>
                      </a:pPr>
                      <a:r>
                        <a:rPr lang="en-AU" sz="2000" dirty="0">
                          <a:effectLst/>
                        </a:rPr>
                        <a:t> </a:t>
                      </a:r>
                    </a:p>
                    <a:p>
                      <a:pPr marL="457200">
                        <a:lnSpc>
                          <a:spcPct val="107000"/>
                        </a:lnSpc>
                        <a:spcAft>
                          <a:spcPts val="800"/>
                        </a:spcAft>
                      </a:pPr>
                      <a:r>
                        <a:rPr lang="en-AU" sz="2000" dirty="0">
                          <a:effectLst/>
                        </a:rPr>
                        <a:t>5. Election of Office Bearers by Rosemary West </a:t>
                      </a:r>
                      <a:endParaRPr lang="en-AU" sz="20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en-AU" sz="2000" dirty="0">
                          <a:effectLst/>
                        </a:rPr>
                        <a:t> </a:t>
                      </a:r>
                    </a:p>
                    <a:p>
                      <a:pPr marL="342900" lvl="0" indent="-342900">
                        <a:lnSpc>
                          <a:spcPct val="107000"/>
                        </a:lnSpc>
                        <a:spcAft>
                          <a:spcPts val="800"/>
                        </a:spcAft>
                        <a:buFont typeface="Arial" panose="020B0604020202020204" pitchFamily="34" charset="0"/>
                        <a:buChar char="●"/>
                      </a:pPr>
                      <a:r>
                        <a:rPr lang="en-AU" sz="2000" u="none" strike="noStrike" dirty="0">
                          <a:effectLst/>
                        </a:rPr>
                        <a:t>President:  Louise Rawlins was re-elected</a:t>
                      </a:r>
                    </a:p>
                    <a:p>
                      <a:pPr marL="342900" lvl="0" indent="-342900">
                        <a:lnSpc>
                          <a:spcPct val="107000"/>
                        </a:lnSpc>
                        <a:spcAft>
                          <a:spcPts val="800"/>
                        </a:spcAft>
                        <a:buFont typeface="Arial" panose="020B0604020202020204" pitchFamily="34" charset="0"/>
                        <a:buChar char="●"/>
                      </a:pPr>
                      <a:r>
                        <a:rPr lang="en-AU" sz="2000" u="none" strike="noStrike" dirty="0">
                          <a:effectLst/>
                        </a:rPr>
                        <a:t>Secretary:  Karri Giles also re-elected</a:t>
                      </a:r>
                    </a:p>
                    <a:p>
                      <a:pPr marL="342900" lvl="0" indent="-342900">
                        <a:lnSpc>
                          <a:spcPct val="107000"/>
                        </a:lnSpc>
                        <a:spcAft>
                          <a:spcPts val="800"/>
                        </a:spcAft>
                        <a:buFont typeface="Arial" panose="020B0604020202020204" pitchFamily="34" charset="0"/>
                        <a:buChar char="●"/>
                      </a:pPr>
                      <a:r>
                        <a:rPr lang="en-AU" sz="2000" u="none" strike="noStrike" dirty="0">
                          <a:effectLst/>
                        </a:rPr>
                        <a:t>Treasurer:  Sandy Milne was elected </a:t>
                      </a:r>
                    </a:p>
                    <a:p>
                      <a:pPr marL="342900" lvl="0" indent="-342900">
                        <a:lnSpc>
                          <a:spcPct val="107000"/>
                        </a:lnSpc>
                        <a:spcAft>
                          <a:spcPts val="800"/>
                        </a:spcAft>
                        <a:buFont typeface="Arial" panose="020B0604020202020204" pitchFamily="34" charset="0"/>
                        <a:buChar char="●"/>
                      </a:pPr>
                      <a:r>
                        <a:rPr lang="en-AU" sz="2000" u="none" strike="noStrike" dirty="0">
                          <a:effectLst/>
                        </a:rPr>
                        <a:t>The WPPC Committee was unanimously voted in: </a:t>
                      </a:r>
                    </a:p>
                    <a:p>
                      <a:pPr marL="0" lvl="0" indent="0">
                        <a:lnSpc>
                          <a:spcPct val="107000"/>
                        </a:lnSpc>
                        <a:spcAft>
                          <a:spcPts val="800"/>
                        </a:spcAft>
                        <a:buFont typeface="Arial" panose="020B0604020202020204" pitchFamily="34" charset="0"/>
                        <a:buNone/>
                      </a:pPr>
                      <a:r>
                        <a:rPr lang="en-AU" sz="2000" u="none" strike="noStrike" dirty="0">
                          <a:effectLst/>
                        </a:rPr>
                        <a:t>  1. Annabel Rogers </a:t>
                      </a:r>
                      <a:r>
                        <a:rPr lang="en-AU" sz="2000" dirty="0">
                          <a:effectLst/>
                        </a:rPr>
                        <a:t>2. Liz Sarrailhe</a:t>
                      </a:r>
                    </a:p>
                    <a:p>
                      <a:pPr marL="0" lvl="0" indent="0">
                        <a:lnSpc>
                          <a:spcPct val="107000"/>
                        </a:lnSpc>
                        <a:spcAft>
                          <a:spcPts val="800"/>
                        </a:spcAft>
                        <a:buFont typeface="Arial" panose="020B0604020202020204" pitchFamily="34" charset="0"/>
                        <a:buNone/>
                      </a:pPr>
                      <a:r>
                        <a:rPr lang="en-AU" sz="2000" dirty="0">
                          <a:effectLst/>
                        </a:rPr>
                        <a:t> 3. Suze Kepert 4. Meg MacMillan</a:t>
                      </a:r>
                    </a:p>
                    <a:p>
                      <a:pPr marL="0" lvl="0" indent="0">
                        <a:lnSpc>
                          <a:spcPct val="107000"/>
                        </a:lnSpc>
                        <a:spcAft>
                          <a:spcPts val="800"/>
                        </a:spcAft>
                        <a:buFont typeface="Arial" panose="020B0604020202020204" pitchFamily="34" charset="0"/>
                        <a:buNone/>
                      </a:pPr>
                      <a:r>
                        <a:rPr lang="en-AU" sz="2000" dirty="0">
                          <a:effectLst/>
                        </a:rPr>
                        <a:t>6. Julia Stockigt 7. Cheryl McDonald</a:t>
                      </a:r>
                    </a:p>
                    <a:p>
                      <a:pPr marL="0" lvl="0" indent="0">
                        <a:lnSpc>
                          <a:spcPct val="107000"/>
                        </a:lnSpc>
                        <a:spcAft>
                          <a:spcPts val="800"/>
                        </a:spcAft>
                        <a:buFont typeface="Arial" panose="020B0604020202020204" pitchFamily="34" charset="0"/>
                        <a:buNone/>
                      </a:pPr>
                      <a:endParaRPr lang="en-AU" sz="2000" dirty="0">
                        <a:effectLst/>
                      </a:endParaRPr>
                    </a:p>
                    <a:p>
                      <a:pPr marL="2286000">
                        <a:lnSpc>
                          <a:spcPct val="107000"/>
                        </a:lnSpc>
                        <a:spcAft>
                          <a:spcPts val="800"/>
                        </a:spcAft>
                      </a:pPr>
                      <a:r>
                        <a:rPr lang="en-AU" sz="2000" dirty="0">
                          <a:effectLst/>
                        </a:rPr>
                        <a:t> </a:t>
                      </a:r>
                      <a:endParaRPr lang="en-AU" sz="20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954903778"/>
                  </a:ext>
                </a:extLst>
              </a:tr>
            </a:tbl>
          </a:graphicData>
        </a:graphic>
      </p:graphicFrame>
      <p:graphicFrame>
        <p:nvGraphicFramePr>
          <p:cNvPr id="3" name="Table 2">
            <a:extLst>
              <a:ext uri="{FF2B5EF4-FFF2-40B4-BE49-F238E27FC236}">
                <a16:creationId xmlns:a16="http://schemas.microsoft.com/office/drawing/2014/main" id="{D037E0FC-C1F9-4579-8A48-E746BA366E9A}"/>
              </a:ext>
            </a:extLst>
          </p:cNvPr>
          <p:cNvGraphicFramePr>
            <a:graphicFrameLocks noGrp="1"/>
          </p:cNvGraphicFramePr>
          <p:nvPr>
            <p:extLst>
              <p:ext uri="{D42A27DB-BD31-4B8C-83A1-F6EECF244321}">
                <p14:modId xmlns:p14="http://schemas.microsoft.com/office/powerpoint/2010/main" val="912004939"/>
              </p:ext>
            </p:extLst>
          </p:nvPr>
        </p:nvGraphicFramePr>
        <p:xfrm>
          <a:off x="0" y="3645024"/>
          <a:ext cx="9036496" cy="3458506"/>
        </p:xfrm>
        <a:graphic>
          <a:graphicData uri="http://schemas.openxmlformats.org/drawingml/2006/table">
            <a:tbl>
              <a:tblPr bandRow="1">
                <a:tableStyleId>{5C22544A-7EE6-4342-B048-85BDC9FD1C3A}</a:tableStyleId>
              </a:tblPr>
              <a:tblGrid>
                <a:gridCol w="2419208">
                  <a:extLst>
                    <a:ext uri="{9D8B030D-6E8A-4147-A177-3AD203B41FA5}">
                      <a16:colId xmlns:a16="http://schemas.microsoft.com/office/drawing/2014/main" val="3064014166"/>
                    </a:ext>
                  </a:extLst>
                </a:gridCol>
                <a:gridCol w="6617288">
                  <a:extLst>
                    <a:ext uri="{9D8B030D-6E8A-4147-A177-3AD203B41FA5}">
                      <a16:colId xmlns:a16="http://schemas.microsoft.com/office/drawing/2014/main" val="2164461539"/>
                    </a:ext>
                  </a:extLst>
                </a:gridCol>
              </a:tblGrid>
              <a:tr h="607342">
                <a:tc>
                  <a:txBody>
                    <a:bodyPr/>
                    <a:lstStyle/>
                    <a:p>
                      <a:pPr marL="457200">
                        <a:lnSpc>
                          <a:spcPct val="107000"/>
                        </a:lnSpc>
                        <a:spcAft>
                          <a:spcPts val="800"/>
                        </a:spcAft>
                      </a:pPr>
                      <a:r>
                        <a:rPr lang="en-AU" sz="1800" dirty="0">
                          <a:effectLst/>
                        </a:rPr>
                        <a:t>6. Minutes of Previous AGM</a:t>
                      </a:r>
                      <a:endParaRPr lang="en-AU" sz="18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en-AU" sz="1800">
                          <a:effectLst/>
                        </a:rPr>
                        <a:t> Karri moved that the Minutes be accepted, seconded by Julia</a:t>
                      </a:r>
                      <a:endParaRPr lang="en-AU" sz="18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842802912"/>
                  </a:ext>
                </a:extLst>
              </a:tr>
              <a:tr h="911191">
                <a:tc>
                  <a:txBody>
                    <a:bodyPr/>
                    <a:lstStyle/>
                    <a:p>
                      <a:pPr marL="457200">
                        <a:lnSpc>
                          <a:spcPct val="107000"/>
                        </a:lnSpc>
                        <a:spcAft>
                          <a:spcPts val="800"/>
                        </a:spcAft>
                      </a:pPr>
                      <a:endParaRPr lang="en-AU" sz="1800" dirty="0">
                        <a:effectLst/>
                      </a:endParaRPr>
                    </a:p>
                    <a:p>
                      <a:pPr marL="457200">
                        <a:lnSpc>
                          <a:spcPct val="107000"/>
                        </a:lnSpc>
                        <a:spcAft>
                          <a:spcPts val="800"/>
                        </a:spcAft>
                      </a:pPr>
                      <a:r>
                        <a:rPr lang="en-AU" sz="1800" dirty="0">
                          <a:effectLst/>
                        </a:rPr>
                        <a:t>7. Apologies </a:t>
                      </a:r>
                      <a:endParaRPr lang="en-AU" sz="1800" dirty="0">
                        <a:effectLst/>
                        <a:latin typeface="Calibri" panose="020F0502020204030204" pitchFamily="34" charset="0"/>
                        <a:ea typeface="Calibri" panose="020F0502020204030204" pitchFamily="34" charset="0"/>
                      </a:endParaRPr>
                    </a:p>
                  </a:txBody>
                  <a:tcPr marL="68580" marR="68580" marT="0" marB="0"/>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kern="1200" dirty="0">
                        <a:solidFill>
                          <a:schemeClr val="dk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AU" sz="1800" kern="1200" dirty="0">
                          <a:solidFill>
                            <a:schemeClr val="dk1"/>
                          </a:solidFill>
                          <a:effectLst/>
                          <a:latin typeface="+mn-lt"/>
                          <a:ea typeface="+mn-ea"/>
                          <a:cs typeface="+mn-cs"/>
                        </a:rPr>
                        <a:t>Chris Chandler, Anthea Swan and Henry Broadbent. Penny and Murray Johns, </a:t>
                      </a:r>
                      <a:r>
                        <a:rPr lang="en-AU" sz="1800" kern="1200" dirty="0" err="1">
                          <a:solidFill>
                            <a:schemeClr val="dk1"/>
                          </a:solidFill>
                          <a:effectLst/>
                          <a:latin typeface="+mn-lt"/>
                          <a:ea typeface="+mn-ea"/>
                          <a:cs typeface="+mn-cs"/>
                        </a:rPr>
                        <a:t>Merran</a:t>
                      </a:r>
                      <a:r>
                        <a:rPr lang="en-AU" sz="1800" kern="1200" dirty="0">
                          <a:solidFill>
                            <a:schemeClr val="dk1"/>
                          </a:solidFill>
                          <a:effectLst/>
                          <a:latin typeface="+mn-lt"/>
                          <a:ea typeface="+mn-ea"/>
                          <a:cs typeface="+mn-cs"/>
                        </a:rPr>
                        <a:t> Samuel.</a:t>
                      </a:r>
                      <a:endParaRPr lang="en-AU"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987769156"/>
                  </a:ext>
                </a:extLst>
              </a:tr>
              <a:tr h="1153809">
                <a:tc>
                  <a:txBody>
                    <a:bodyPr/>
                    <a:lstStyle/>
                    <a:p>
                      <a:pPr marL="457200">
                        <a:lnSpc>
                          <a:spcPct val="107000"/>
                        </a:lnSpc>
                        <a:spcAft>
                          <a:spcPts val="800"/>
                        </a:spcAft>
                      </a:pPr>
                      <a:r>
                        <a:rPr lang="en-AU" sz="1800" dirty="0">
                          <a:effectLst/>
                        </a:rPr>
                        <a:t>8. Treasurer’s Report </a:t>
                      </a:r>
                      <a:endParaRPr lang="en-AU" sz="18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en-AU" sz="1800" dirty="0">
                          <a:effectLst/>
                        </a:rPr>
                        <a:t>Annabel presented the Treasurer’s report, and expressed appreciation for Henry Broadbent’s work as WPPC Treasurer.</a:t>
                      </a:r>
                    </a:p>
                    <a:p>
                      <a:pPr>
                        <a:lnSpc>
                          <a:spcPct val="107000"/>
                        </a:lnSpc>
                        <a:spcAft>
                          <a:spcPts val="800"/>
                        </a:spcAft>
                      </a:pPr>
                      <a:r>
                        <a:rPr lang="en-AU" sz="1800" dirty="0">
                          <a:effectLst/>
                        </a:rPr>
                        <a:t>Sandy moved to accept the 2019 Treasurer’s report, seconded by Liz</a:t>
                      </a:r>
                    </a:p>
                  </a:txBody>
                  <a:tcPr marL="68580" marR="68580" marT="0" marB="0"/>
                </a:tc>
                <a:extLst>
                  <a:ext uri="{0D108BD9-81ED-4DB2-BD59-A6C34878D82A}">
                    <a16:rowId xmlns:a16="http://schemas.microsoft.com/office/drawing/2014/main" val="312390814"/>
                  </a:ext>
                </a:extLst>
              </a:tr>
              <a:tr h="728281">
                <a:tc>
                  <a:txBody>
                    <a:bodyPr/>
                    <a:lstStyle/>
                    <a:p>
                      <a:pPr marL="457200">
                        <a:lnSpc>
                          <a:spcPct val="107000"/>
                        </a:lnSpc>
                        <a:spcAft>
                          <a:spcPts val="800"/>
                        </a:spcAft>
                      </a:pPr>
                      <a:r>
                        <a:rPr lang="en-AU" sz="1800" dirty="0">
                          <a:effectLst/>
                        </a:rPr>
                        <a:t>9. President’s Report </a:t>
                      </a:r>
                      <a:endParaRPr lang="en-AU" sz="1800" dirty="0">
                        <a:effectLst/>
                        <a:latin typeface="Calibri" panose="020F0502020204030204" pitchFamily="34" charset="0"/>
                        <a:ea typeface="Calibri" panose="020F0502020204030204" pitchFamily="34" charset="0"/>
                      </a:endParaRPr>
                    </a:p>
                  </a:txBody>
                  <a:tcPr marL="68580" marR="68580" marT="0" marB="0"/>
                </a:tc>
                <a:tc>
                  <a:txBody>
                    <a:bodyPr/>
                    <a:lstStyle/>
                    <a:p>
                      <a:pPr>
                        <a:lnSpc>
                          <a:spcPct val="107000"/>
                        </a:lnSpc>
                        <a:spcAft>
                          <a:spcPts val="800"/>
                        </a:spcAft>
                      </a:pPr>
                      <a:r>
                        <a:rPr lang="en-AU" sz="1800" dirty="0">
                          <a:effectLst/>
                        </a:rPr>
                        <a:t>presented by Louise Rawlings</a:t>
                      </a:r>
                    </a:p>
                    <a:p>
                      <a:pPr>
                        <a:lnSpc>
                          <a:spcPct val="107000"/>
                        </a:lnSpc>
                        <a:spcAft>
                          <a:spcPts val="800"/>
                        </a:spcAft>
                      </a:pPr>
                      <a:r>
                        <a:rPr lang="en-AU" sz="1800" dirty="0">
                          <a:effectLst/>
                        </a:rPr>
                        <a:t> </a:t>
                      </a:r>
                      <a:endParaRPr lang="en-AU" sz="18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066958429"/>
                  </a:ext>
                </a:extLst>
              </a:tr>
            </a:tbl>
          </a:graphicData>
        </a:graphic>
      </p:graphicFrame>
    </p:spTree>
    <p:extLst>
      <p:ext uri="{BB962C8B-B14F-4D97-AF65-F5344CB8AC3E}">
        <p14:creationId xmlns:p14="http://schemas.microsoft.com/office/powerpoint/2010/main" val="4065618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28A472B8-707E-4FE5-90CE-55260B4B52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0"/>
            <a:ext cx="6244158" cy="6858000"/>
          </a:xfrm>
          <a:prstGeom prst="rect">
            <a:avLst/>
          </a:prstGeom>
        </p:spPr>
      </p:pic>
    </p:spTree>
    <p:extLst>
      <p:ext uri="{BB962C8B-B14F-4D97-AF65-F5344CB8AC3E}">
        <p14:creationId xmlns:p14="http://schemas.microsoft.com/office/powerpoint/2010/main" val="3304575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AU" sz="2700" b="1" dirty="0"/>
              <a:t>Agenda for AGM February 21</a:t>
            </a:r>
            <a:r>
              <a:rPr lang="en-AU" sz="2700" b="1" baseline="30000" dirty="0"/>
              <a:t>st</a:t>
            </a:r>
            <a:r>
              <a:rPr lang="en-AU" sz="2700" b="1" dirty="0"/>
              <a:t> 2021 Balnarring Hall</a:t>
            </a:r>
            <a:br>
              <a:rPr lang="en-AU" dirty="0"/>
            </a:br>
            <a:endParaRPr lang="en-AU" dirty="0"/>
          </a:p>
        </p:txBody>
      </p:sp>
      <p:sp>
        <p:nvSpPr>
          <p:cNvPr id="3" name="Content Placeholder 2"/>
          <p:cNvSpPr>
            <a:spLocks noGrp="1"/>
          </p:cNvSpPr>
          <p:nvPr>
            <p:ph idx="1"/>
          </p:nvPr>
        </p:nvSpPr>
        <p:spPr>
          <a:xfrm>
            <a:off x="251520" y="548680"/>
            <a:ext cx="8435280" cy="6309320"/>
          </a:xfrm>
        </p:spPr>
        <p:txBody>
          <a:bodyPr>
            <a:noAutofit/>
          </a:bodyPr>
          <a:lstStyle/>
          <a:p>
            <a:r>
              <a:rPr lang="en-AU" sz="1600" dirty="0"/>
              <a:t>Welcome</a:t>
            </a:r>
          </a:p>
          <a:p>
            <a:r>
              <a:rPr lang="en-AU" sz="1600" dirty="0"/>
              <a:t> </a:t>
            </a:r>
          </a:p>
          <a:p>
            <a:r>
              <a:rPr lang="en-AU" sz="1600" dirty="0"/>
              <a:t> Report for 2020</a:t>
            </a:r>
          </a:p>
          <a:p>
            <a:r>
              <a:rPr lang="en-AU" sz="1600" dirty="0"/>
              <a:t> </a:t>
            </a:r>
          </a:p>
          <a:p>
            <a:r>
              <a:rPr lang="en-AU" sz="1600" dirty="0"/>
              <a:t>Showcasing some work</a:t>
            </a:r>
          </a:p>
          <a:p>
            <a:pPr marL="0" indent="0">
              <a:buNone/>
            </a:pPr>
            <a:endParaRPr lang="en-AU" sz="1600" dirty="0"/>
          </a:p>
          <a:p>
            <a:r>
              <a:rPr lang="en-AU" sz="1600" dirty="0"/>
              <a:t>Apologies</a:t>
            </a:r>
          </a:p>
          <a:p>
            <a:r>
              <a:rPr lang="en-AU" sz="1600" dirty="0"/>
              <a:t> </a:t>
            </a:r>
          </a:p>
          <a:p>
            <a:r>
              <a:rPr lang="en-AU" sz="1600" dirty="0"/>
              <a:t>Minutes of last AGM   </a:t>
            </a:r>
          </a:p>
          <a:p>
            <a:r>
              <a:rPr lang="en-AU" sz="1600" dirty="0"/>
              <a:t> </a:t>
            </a:r>
          </a:p>
          <a:p>
            <a:r>
              <a:rPr lang="en-AU" sz="1600" dirty="0"/>
              <a:t>Treasurer's Report</a:t>
            </a:r>
          </a:p>
          <a:p>
            <a:r>
              <a:rPr lang="en-AU" sz="1600" dirty="0"/>
              <a:t> </a:t>
            </a:r>
          </a:p>
          <a:p>
            <a:r>
              <a:rPr lang="en-AU" sz="1600" dirty="0"/>
              <a:t>Election of Office Bearers</a:t>
            </a:r>
          </a:p>
          <a:p>
            <a:r>
              <a:rPr lang="en-AU" sz="1600" dirty="0"/>
              <a:t> </a:t>
            </a:r>
          </a:p>
          <a:p>
            <a:r>
              <a:rPr lang="en-AU" sz="1600" dirty="0"/>
              <a:t>What is coming up</a:t>
            </a:r>
          </a:p>
          <a:p>
            <a:endParaRPr lang="en-AU" sz="1600" dirty="0"/>
          </a:p>
          <a:p>
            <a:r>
              <a:rPr lang="en-AU" sz="1600" dirty="0"/>
              <a:t> Ideas from Members</a:t>
            </a:r>
          </a:p>
          <a:p>
            <a:endParaRPr lang="en-AU" sz="1600" dirty="0"/>
          </a:p>
          <a:p>
            <a:r>
              <a:rPr lang="en-AU" sz="1600" dirty="0"/>
              <a:t>Guest Speaker – </a:t>
            </a:r>
            <a:r>
              <a:rPr lang="en-AU" sz="1600" dirty="0" err="1"/>
              <a:t>Gidja</a:t>
            </a:r>
            <a:r>
              <a:rPr lang="en-AU" sz="1600" dirty="0"/>
              <a:t> Walker</a:t>
            </a:r>
          </a:p>
          <a:p>
            <a:pPr marL="0" indent="0">
              <a:buNone/>
            </a:pPr>
            <a:r>
              <a:rPr lang="en-AU" sz="1600" dirty="0"/>
              <a:t> </a:t>
            </a:r>
          </a:p>
          <a:p>
            <a:r>
              <a:rPr lang="en-AU" sz="1600" dirty="0"/>
              <a:t>Close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2D18734-EEE9-42B8-AB60-D37BE9B366D0}"/>
              </a:ext>
            </a:extLst>
          </p:cNvPr>
          <p:cNvSpPr txBox="1"/>
          <p:nvPr/>
        </p:nvSpPr>
        <p:spPr>
          <a:xfrm>
            <a:off x="0" y="0"/>
            <a:ext cx="8964488" cy="7489614"/>
          </a:xfrm>
          <a:prstGeom prst="rect">
            <a:avLst/>
          </a:prstGeom>
          <a:noFill/>
        </p:spPr>
        <p:txBody>
          <a:bodyPr wrap="square">
            <a:spAutoFit/>
          </a:bodyPr>
          <a:lstStyle/>
          <a:p>
            <a:pPr>
              <a:lnSpc>
                <a:spcPct val="107000"/>
              </a:lnSpc>
              <a:spcAft>
                <a:spcPts val="800"/>
              </a:spcAft>
            </a:pP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b="1" dirty="0">
                <a:effectLst/>
                <a:latin typeface="Calibri" panose="020F0502020204030204" pitchFamily="34" charset="0"/>
                <a:ea typeface="Calibri" panose="020F0502020204030204" pitchFamily="34" charset="0"/>
                <a:cs typeface="Times New Roman" panose="02020603050405020304" pitchFamily="18" charset="0"/>
              </a:rPr>
              <a:t>Treasurer’s report 2020 year. Sandy Milne </a:t>
            </a:r>
            <a:r>
              <a:rPr lang="en-AU" sz="1800" b="1" dirty="0" err="1">
                <a:effectLst/>
                <a:latin typeface="Calibri" panose="020F0502020204030204" pitchFamily="34" charset="0"/>
                <a:ea typeface="Calibri" panose="020F0502020204030204" pitchFamily="34" charset="0"/>
                <a:cs typeface="Times New Roman" panose="02020603050405020304" pitchFamily="18" charset="0"/>
              </a:rPr>
              <a:t>Teasurer</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WPPC remains a viable, active organisation, keeping a small but consistent cash balance. We continue to trend slightly downwards in our cash balance, which at 31 October was $2985.79, around $700 less than last year.</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Our plans to address this downward trend by fundraising activities were thwarted by COVID, but we’ll address this in 2021.</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Apart from once off activities, our biggest annual expense remains the printing and mailout of newsletters – but this is an important communication tool. Around a third of our members don’t have email addresses.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continue to enjoy a loyal core membership base of around 200 people, although our annual subscription payment rate could be better. We’ll look at a membership/subscription drive this year, alongside our 50</a:t>
            </a:r>
            <a:r>
              <a:rPr lang="en-AU" sz="18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AU" sz="1800" dirty="0">
                <a:effectLst/>
                <a:latin typeface="Calibri" panose="020F0502020204030204" pitchFamily="34" charset="0"/>
                <a:ea typeface="Calibri" panose="020F0502020204030204" pitchFamily="34" charset="0"/>
                <a:cs typeface="Times New Roman" panose="02020603050405020304" pitchFamily="18" charset="0"/>
              </a:rPr>
              <a:t> celebrations.</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also aim to promote the Ritchie’s community benefit card to provide some regular ‘bread and butter’ income; as well as being more visible online and in person at some specific WPPC events throughout the rest of the year.</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We are grateful to a few supporters for some generous donations that helped to fund our expert witness in the AGL IAC hearing. SPIFFA, a long-timer collaborator, also contributed towards the cost.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Thanks again to Graeme Martin, who independently audits our books and has once again signed off on this year’s statement.</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3846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water, outdoor, nature&#10;&#10;Description automatically generated">
            <a:extLst>
              <a:ext uri="{FF2B5EF4-FFF2-40B4-BE49-F238E27FC236}">
                <a16:creationId xmlns:a16="http://schemas.microsoft.com/office/drawing/2014/main" id="{527AADB5-8D0B-4502-8000-22D63B31F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7" y="0"/>
            <a:ext cx="8136904" cy="8136904"/>
          </a:xfrm>
          <a:prstGeom prst="rect">
            <a:avLst/>
          </a:prstGeom>
        </p:spPr>
      </p:pic>
      <p:sp>
        <p:nvSpPr>
          <p:cNvPr id="2" name="Title 1">
            <a:extLst>
              <a:ext uri="{FF2B5EF4-FFF2-40B4-BE49-F238E27FC236}">
                <a16:creationId xmlns:a16="http://schemas.microsoft.com/office/drawing/2014/main" id="{6334EC14-E016-4CD2-AB24-FE49D50AA4E4}"/>
              </a:ext>
            </a:extLst>
          </p:cNvPr>
          <p:cNvSpPr>
            <a:spLocks noGrp="1"/>
          </p:cNvSpPr>
          <p:nvPr>
            <p:ph type="ctrTitle"/>
          </p:nvPr>
        </p:nvSpPr>
        <p:spPr>
          <a:xfrm>
            <a:off x="685800" y="404665"/>
            <a:ext cx="7772400" cy="2592288"/>
          </a:xfrm>
        </p:spPr>
        <p:txBody>
          <a:bodyPr/>
          <a:lstStyle/>
          <a:p>
            <a:r>
              <a:rPr lang="en-AU" b="1" dirty="0"/>
              <a:t>Election of Office Bearers</a:t>
            </a:r>
          </a:p>
        </p:txBody>
      </p:sp>
    </p:spTree>
    <p:extLst>
      <p:ext uri="{BB962C8B-B14F-4D97-AF65-F5344CB8AC3E}">
        <p14:creationId xmlns:p14="http://schemas.microsoft.com/office/powerpoint/2010/main" val="3779246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E1BB1-9476-48F0-9EFE-247E3C1CE481}"/>
              </a:ext>
            </a:extLst>
          </p:cNvPr>
          <p:cNvSpPr>
            <a:spLocks noGrp="1"/>
          </p:cNvSpPr>
          <p:nvPr>
            <p:ph type="title"/>
          </p:nvPr>
        </p:nvSpPr>
        <p:spPr>
          <a:xfrm>
            <a:off x="457200" y="116632"/>
            <a:ext cx="8003232" cy="792088"/>
          </a:xfrm>
        </p:spPr>
        <p:txBody>
          <a:bodyPr>
            <a:normAutofit/>
          </a:bodyPr>
          <a:lstStyle/>
          <a:p>
            <a:r>
              <a:rPr lang="en-AU" sz="3600" dirty="0"/>
              <a:t>Election of Office Bearers</a:t>
            </a:r>
          </a:p>
        </p:txBody>
      </p:sp>
      <p:sp>
        <p:nvSpPr>
          <p:cNvPr id="3" name="TextBox 2">
            <a:extLst>
              <a:ext uri="{FF2B5EF4-FFF2-40B4-BE49-F238E27FC236}">
                <a16:creationId xmlns:a16="http://schemas.microsoft.com/office/drawing/2014/main" id="{21D4F74D-C738-4745-9BA6-146674FBDD2E}"/>
              </a:ext>
            </a:extLst>
          </p:cNvPr>
          <p:cNvSpPr txBox="1"/>
          <p:nvPr/>
        </p:nvSpPr>
        <p:spPr>
          <a:xfrm>
            <a:off x="179512" y="764704"/>
            <a:ext cx="9145016" cy="6494085"/>
          </a:xfrm>
          <a:prstGeom prst="rect">
            <a:avLst/>
          </a:prstGeom>
          <a:noFill/>
        </p:spPr>
        <p:txBody>
          <a:bodyPr wrap="square" rtlCol="0">
            <a:spAutoFit/>
          </a:bodyPr>
          <a:lstStyle/>
          <a:p>
            <a:endParaRPr lang="en-AU" dirty="0"/>
          </a:p>
          <a:p>
            <a:r>
              <a:rPr lang="en-AU" dirty="0"/>
              <a:t>This year we say good bye to Cheryl McDonald who has resigned from the committee.</a:t>
            </a:r>
          </a:p>
          <a:p>
            <a:r>
              <a:rPr lang="en-AU" dirty="0"/>
              <a:t>We thank her for her work and initiatives like sending updates out after our committee meetings. A WPPC tea-towel is in the post for her.</a:t>
            </a:r>
          </a:p>
          <a:p>
            <a:endParaRPr lang="en-AU" dirty="0"/>
          </a:p>
          <a:p>
            <a:r>
              <a:rPr lang="en-AU" dirty="0"/>
              <a:t> Nominations for all committee positions have all been filled. If you would like to become more active with WPPC please email us for a chat on </a:t>
            </a:r>
            <a:r>
              <a:rPr lang="en-AU" dirty="0">
                <a:hlinkClick r:id="rId2"/>
              </a:rPr>
              <a:t>wppcweb@gmail.com</a:t>
            </a:r>
            <a:r>
              <a:rPr lang="en-AU" dirty="0"/>
              <a:t> or talk to any committee members. We happily welcome Sue Deland, who served on the Balnarring Beach Resident’s Association and worked at Peninsula </a:t>
            </a:r>
            <a:r>
              <a:rPr lang="en-AU" dirty="0" err="1"/>
              <a:t>Bushworks</a:t>
            </a:r>
            <a:r>
              <a:rPr lang="en-AU" dirty="0"/>
              <a:t>.</a:t>
            </a:r>
          </a:p>
          <a:p>
            <a:endParaRPr lang="en-AU" dirty="0"/>
          </a:p>
          <a:p>
            <a:pPr marL="342900" indent="-342900">
              <a:buFont typeface="+mj-lt"/>
              <a:buAutoNum type="arabicPeriod"/>
            </a:pPr>
            <a:r>
              <a:rPr lang="en-AU" sz="2000" b="1" dirty="0"/>
              <a:t>President </a:t>
            </a:r>
            <a:r>
              <a:rPr lang="en-AU" sz="2000" u="sng" dirty="0"/>
              <a:t>Louise Rawlings </a:t>
            </a:r>
            <a:r>
              <a:rPr lang="en-AU" sz="2000" dirty="0"/>
              <a:t>Proposed Sandy Milne seconded Liz Sarrailhe</a:t>
            </a:r>
          </a:p>
          <a:p>
            <a:pPr marL="342900" indent="-342900">
              <a:buFont typeface="+mj-lt"/>
              <a:buAutoNum type="arabicPeriod"/>
            </a:pPr>
            <a:r>
              <a:rPr lang="en-AU" sz="2000" b="1" dirty="0"/>
              <a:t>Secretary</a:t>
            </a:r>
            <a:r>
              <a:rPr lang="en-AU" sz="2000" dirty="0"/>
              <a:t> </a:t>
            </a:r>
            <a:r>
              <a:rPr lang="en-AU" sz="2000" u="sng" dirty="0"/>
              <a:t>Karri Giles </a:t>
            </a:r>
            <a:r>
              <a:rPr lang="en-AU" sz="2000" dirty="0"/>
              <a:t>Proposed Annabel Richards seconded Liz Sarrailhe</a:t>
            </a:r>
          </a:p>
          <a:p>
            <a:pPr marL="342900" indent="-342900">
              <a:buFont typeface="+mj-lt"/>
              <a:buAutoNum type="arabicPeriod"/>
            </a:pPr>
            <a:r>
              <a:rPr lang="en-AU" sz="2000" b="1" dirty="0"/>
              <a:t>Treasurer</a:t>
            </a:r>
            <a:r>
              <a:rPr lang="en-AU" sz="2000" dirty="0"/>
              <a:t> </a:t>
            </a:r>
            <a:r>
              <a:rPr lang="en-AU" sz="2000" u="sng" dirty="0"/>
              <a:t>Sandy Milne </a:t>
            </a:r>
            <a:r>
              <a:rPr lang="en-AU" sz="2000" dirty="0"/>
              <a:t>Proposed Annabel Richards Seconded Liz Sarrailhe</a:t>
            </a:r>
          </a:p>
          <a:p>
            <a:pPr marL="342900" indent="-342900">
              <a:buFont typeface="+mj-lt"/>
              <a:buAutoNum type="arabicPeriod"/>
            </a:pPr>
            <a:r>
              <a:rPr lang="en-AU" sz="2000" b="1" dirty="0"/>
              <a:t>Assistant Treasurer </a:t>
            </a:r>
            <a:r>
              <a:rPr lang="en-AU" sz="2000" u="sng" dirty="0"/>
              <a:t>Annabel Richards </a:t>
            </a:r>
            <a:r>
              <a:rPr lang="en-AU" sz="2000" dirty="0"/>
              <a:t>Proposed Julia Stockigt seconded Karri Giles</a:t>
            </a:r>
          </a:p>
          <a:p>
            <a:pPr marL="342900" indent="-342900">
              <a:buFont typeface="+mj-lt"/>
              <a:buAutoNum type="arabicPeriod"/>
            </a:pPr>
            <a:r>
              <a:rPr lang="en-AU" sz="2000" b="1" dirty="0"/>
              <a:t>Membership Secretary </a:t>
            </a:r>
            <a:r>
              <a:rPr lang="en-AU" sz="2000" u="sng" dirty="0"/>
              <a:t>Sue Deland </a:t>
            </a:r>
            <a:r>
              <a:rPr lang="en-AU" sz="2000" dirty="0"/>
              <a:t>Proposed Karri Giles Seconded Annabel Richards</a:t>
            </a:r>
          </a:p>
          <a:p>
            <a:pPr marL="342900" indent="-342900">
              <a:buFont typeface="+mj-lt"/>
              <a:buAutoNum type="arabicPeriod"/>
            </a:pPr>
            <a:r>
              <a:rPr lang="en-AU" sz="2000" b="1" dirty="0"/>
              <a:t>Committee</a:t>
            </a:r>
            <a:r>
              <a:rPr lang="en-AU" sz="2000" dirty="0"/>
              <a:t>  </a:t>
            </a:r>
            <a:r>
              <a:rPr lang="en-AU" sz="2000" u="sng" dirty="0"/>
              <a:t>Liz Sarrailhe </a:t>
            </a:r>
            <a:r>
              <a:rPr lang="en-AU" sz="2000" dirty="0"/>
              <a:t>Proposed Annabel Richards Seconded Sandra Milne</a:t>
            </a:r>
          </a:p>
          <a:p>
            <a:pPr marL="342900" indent="-342900">
              <a:buFont typeface="+mj-lt"/>
              <a:buAutoNum type="arabicPeriod"/>
            </a:pPr>
            <a:r>
              <a:rPr lang="en-AU" sz="2000" b="1" dirty="0"/>
              <a:t>Committee</a:t>
            </a:r>
            <a:r>
              <a:rPr lang="en-AU" sz="2000" dirty="0"/>
              <a:t> </a:t>
            </a:r>
            <a:r>
              <a:rPr lang="en-AU" sz="2000" u="sng" dirty="0"/>
              <a:t>Meg MacMillan </a:t>
            </a:r>
            <a:r>
              <a:rPr lang="en-AU" sz="2000" dirty="0"/>
              <a:t>Proposed Karri Giles seconded Liz Sarrailhe</a:t>
            </a:r>
          </a:p>
          <a:p>
            <a:pPr marL="342900" indent="-342900">
              <a:buFont typeface="+mj-lt"/>
              <a:buAutoNum type="arabicPeriod"/>
            </a:pPr>
            <a:r>
              <a:rPr lang="en-AU" sz="2000" b="1" dirty="0"/>
              <a:t>Committee</a:t>
            </a:r>
            <a:r>
              <a:rPr lang="en-AU" sz="2000" dirty="0"/>
              <a:t> </a:t>
            </a:r>
            <a:r>
              <a:rPr lang="en-AU" sz="2000" u="sng" dirty="0"/>
              <a:t>Julia Stockigt </a:t>
            </a:r>
            <a:r>
              <a:rPr lang="en-AU" sz="2000" dirty="0"/>
              <a:t>Proposed Karri Giles Seconded Annabel Richards</a:t>
            </a:r>
          </a:p>
          <a:p>
            <a:pPr marL="342900" indent="-342900">
              <a:buFont typeface="+mj-lt"/>
              <a:buAutoNum type="arabicPeriod"/>
            </a:pPr>
            <a:r>
              <a:rPr lang="en-AU" sz="2000" b="1" dirty="0"/>
              <a:t>Committee</a:t>
            </a:r>
            <a:r>
              <a:rPr lang="en-AU" sz="2000" dirty="0"/>
              <a:t> </a:t>
            </a:r>
            <a:r>
              <a:rPr lang="en-AU" sz="2000" u="sng" dirty="0"/>
              <a:t>Suzie Kepert </a:t>
            </a:r>
            <a:r>
              <a:rPr lang="en-AU" sz="2000" dirty="0"/>
              <a:t>Proposed Karri Giles Seconded Julia Stockigt</a:t>
            </a:r>
          </a:p>
          <a:p>
            <a:pPr marL="342900" indent="-342900">
              <a:buFont typeface="+mj-lt"/>
              <a:buAutoNum type="arabicPeriod"/>
            </a:pPr>
            <a:endParaRPr lang="en-AU" dirty="0"/>
          </a:p>
          <a:p>
            <a:pPr marL="342900" indent="-342900">
              <a:buFont typeface="+mj-lt"/>
              <a:buAutoNum type="arabicPeriod"/>
            </a:pPr>
            <a:endParaRPr lang="en-AU" dirty="0"/>
          </a:p>
        </p:txBody>
      </p:sp>
    </p:spTree>
    <p:extLst>
      <p:ext uri="{BB962C8B-B14F-4D97-AF65-F5344CB8AC3E}">
        <p14:creationId xmlns:p14="http://schemas.microsoft.com/office/powerpoint/2010/main" val="3085736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6E019DB-7114-414F-85B6-78414C4D2C90}"/>
              </a:ext>
            </a:extLst>
          </p:cNvPr>
          <p:cNvSpPr txBox="1"/>
          <p:nvPr/>
        </p:nvSpPr>
        <p:spPr>
          <a:xfrm>
            <a:off x="179512" y="0"/>
            <a:ext cx="8784976" cy="7065717"/>
          </a:xfrm>
          <a:prstGeom prst="rect">
            <a:avLst/>
          </a:prstGeom>
          <a:noFill/>
        </p:spPr>
        <p:txBody>
          <a:bodyPr wrap="square">
            <a:spAutoFit/>
          </a:bodyPr>
          <a:lstStyle/>
          <a:p>
            <a:pPr algn="ctr">
              <a:lnSpc>
                <a:spcPct val="107000"/>
              </a:lnSpc>
              <a:spcAft>
                <a:spcPts val="800"/>
              </a:spcAft>
            </a:pPr>
            <a:r>
              <a:rPr lang="en-AU" sz="3200" b="1" dirty="0">
                <a:effectLst/>
                <a:latin typeface="Calibri" panose="020F0502020204030204" pitchFamily="34" charset="0"/>
                <a:ea typeface="Calibri" panose="020F0502020204030204" pitchFamily="34" charset="0"/>
                <a:cs typeface="Times New Roman" panose="02020603050405020304" pitchFamily="18" charset="0"/>
              </a:rPr>
              <a:t>Coming up </a:t>
            </a:r>
          </a:p>
          <a:p>
            <a:pPr>
              <a:lnSpc>
                <a:spcPct val="107000"/>
              </a:lnSpc>
              <a:spcAft>
                <a:spcPts val="800"/>
              </a:spcAft>
            </a:pPr>
            <a:r>
              <a:rPr lang="en-AU" sz="2000" b="1" dirty="0">
                <a:effectLst/>
                <a:latin typeface="Calibri" panose="020F0502020204030204" pitchFamily="34" charset="0"/>
                <a:ea typeface="Calibri" panose="020F0502020204030204" pitchFamily="34" charset="0"/>
                <a:cs typeface="Times New Roman" panose="02020603050405020304" pitchFamily="18" charset="0"/>
              </a:rPr>
              <a:t>Volunteering Innovation Fund</a:t>
            </a:r>
            <a:r>
              <a:rPr lang="en-AU" sz="20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AU" sz="2000" dirty="0">
                <a:effectLst/>
                <a:latin typeface="Calibri" panose="020F0502020204030204" pitchFamily="34" charset="0"/>
                <a:ea typeface="Calibri" panose="020F0502020204030204" pitchFamily="34" charset="0"/>
                <a:cs typeface="Times New Roman" panose="02020603050405020304" pitchFamily="18" charset="0"/>
              </a:rPr>
              <a:t>In October we applied to Parks Vic for one of their Volunteering Innovation Grants ($10k).</a:t>
            </a:r>
          </a:p>
          <a:p>
            <a:pPr>
              <a:lnSpc>
                <a:spcPct val="107000"/>
              </a:lnSpc>
              <a:spcAft>
                <a:spcPts val="800"/>
              </a:spcAft>
            </a:pPr>
            <a:r>
              <a:rPr lang="en-AU" sz="2000" dirty="0">
                <a:effectLst/>
                <a:latin typeface="Calibri" panose="020F0502020204030204" pitchFamily="34" charset="0"/>
                <a:ea typeface="Calibri" panose="020F0502020204030204" pitchFamily="34" charset="0"/>
                <a:cs typeface="Times New Roman" panose="02020603050405020304" pitchFamily="18" charset="0"/>
              </a:rPr>
              <a:t>To support our 50</a:t>
            </a:r>
            <a:r>
              <a:rPr lang="en-AU"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AU" sz="2000" dirty="0">
                <a:effectLst/>
                <a:latin typeface="Calibri" panose="020F0502020204030204" pitchFamily="34" charset="0"/>
                <a:ea typeface="Calibri" panose="020F0502020204030204" pitchFamily="34" charset="0"/>
                <a:cs typeface="Times New Roman" panose="02020603050405020304" pitchFamily="18" charset="0"/>
              </a:rPr>
              <a:t> year, we want to record interviews with our past (and some current) members to celebrate their contribution to the environment, show their passion and encourage new volunteers to work with us on a range of options – such as “citizen science”, webinar production, links to schools/TAFE and social media.  We want to focus a bit more on the educational part of our mission.</a:t>
            </a:r>
          </a:p>
          <a:p>
            <a:pPr>
              <a:lnSpc>
                <a:spcPct val="107000"/>
              </a:lnSpc>
              <a:spcAft>
                <a:spcPts val="800"/>
              </a:spcAft>
            </a:pPr>
            <a:r>
              <a:rPr lang="en-AU" sz="2000" dirty="0">
                <a:effectLst/>
                <a:latin typeface="Calibri" panose="020F0502020204030204" pitchFamily="34" charset="0"/>
                <a:ea typeface="Calibri" panose="020F0502020204030204" pitchFamily="34" charset="0"/>
                <a:cs typeface="Times New Roman" panose="02020603050405020304" pitchFamily="18" charset="0"/>
              </a:rPr>
              <a:t>We weren’t successful this time, but the panel liked our idea of interviewing past members and wants us to re-apply, focussing more on the new/innovative ways we will engage with volunteers.</a:t>
            </a:r>
          </a:p>
          <a:p>
            <a:pPr>
              <a:lnSpc>
                <a:spcPct val="107000"/>
              </a:lnSpc>
              <a:spcAft>
                <a:spcPts val="800"/>
              </a:spcAft>
            </a:pPr>
            <a:r>
              <a:rPr lang="en-AU" sz="2000" dirty="0">
                <a:effectLst/>
                <a:latin typeface="Calibri" panose="020F0502020204030204" pitchFamily="34" charset="0"/>
                <a:ea typeface="Calibri" panose="020F0502020204030204" pitchFamily="34" charset="0"/>
                <a:cs typeface="Times New Roman" panose="02020603050405020304" pitchFamily="18" charset="0"/>
              </a:rPr>
              <a:t>So please send us your ideas – and watch this space.</a:t>
            </a:r>
            <a:endParaRPr lang="en-AU"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99297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3ACA55-FEB9-4BA5-9DF0-C29A10F5678C}"/>
              </a:ext>
            </a:extLst>
          </p:cNvPr>
          <p:cNvSpPr txBox="1"/>
          <p:nvPr/>
        </p:nvSpPr>
        <p:spPr>
          <a:xfrm>
            <a:off x="179512" y="0"/>
            <a:ext cx="8507288" cy="6633163"/>
          </a:xfrm>
          <a:prstGeom prst="rect">
            <a:avLst/>
          </a:prstGeom>
          <a:noFill/>
        </p:spPr>
        <p:txBody>
          <a:bodyPr wrap="square" rtlCol="0">
            <a:spAutoFit/>
          </a:bodyPr>
          <a:lstStyle/>
          <a:p>
            <a:pPr>
              <a:lnSpc>
                <a:spcPct val="107000"/>
              </a:lnSpc>
              <a:spcAft>
                <a:spcPts val="800"/>
              </a:spcAft>
            </a:pPr>
            <a:r>
              <a:rPr lang="en-AU" sz="2400" b="1" dirty="0">
                <a:latin typeface="Calibri" panose="020F0502020204030204" pitchFamily="34" charset="0"/>
                <a:ea typeface="Calibri" panose="020F0502020204030204" pitchFamily="34" charset="0"/>
                <a:cs typeface="Times New Roman" panose="02020603050405020304" pitchFamily="18" charset="0"/>
              </a:rPr>
              <a:t>22nd February </a:t>
            </a:r>
            <a:r>
              <a:rPr lang="en-AU" sz="2400" dirty="0">
                <a:latin typeface="Calibri" panose="020F0502020204030204" pitchFamily="34" charset="0"/>
                <a:ea typeface="Calibri" panose="020F0502020204030204" pitchFamily="34" charset="0"/>
                <a:cs typeface="Times New Roman" panose="02020603050405020304" pitchFamily="18" charset="0"/>
              </a:rPr>
              <a:t>groups’ names and logos to </a:t>
            </a:r>
            <a:r>
              <a:rPr lang="en-AU" sz="2400" b="1" dirty="0">
                <a:latin typeface="Calibri" panose="020F0502020204030204" pitchFamily="34" charset="0"/>
                <a:ea typeface="Calibri" panose="020F0502020204030204" pitchFamily="34" charset="0"/>
                <a:cs typeface="Times New Roman" panose="02020603050405020304" pitchFamily="18" charset="0"/>
              </a:rPr>
              <a:t>Shire’s NO AGL  push</a:t>
            </a:r>
          </a:p>
          <a:p>
            <a:pPr>
              <a:lnSpc>
                <a:spcPct val="107000"/>
              </a:lnSpc>
              <a:spcAft>
                <a:spcPts val="800"/>
              </a:spcAft>
            </a:pPr>
            <a:r>
              <a:rPr lang="en-AU" sz="2400" b="1" dirty="0">
                <a:latin typeface="Calibri" panose="020F0502020204030204" pitchFamily="34" charset="0"/>
                <a:ea typeface="Calibri" panose="020F0502020204030204" pitchFamily="34" charset="0"/>
                <a:cs typeface="Times New Roman" panose="02020603050405020304" pitchFamily="18" charset="0"/>
              </a:rPr>
              <a:t>22</a:t>
            </a:r>
            <a:r>
              <a:rPr lang="en-AU" sz="2400" b="1" baseline="30000" dirty="0">
                <a:latin typeface="Calibri" panose="020F0502020204030204" pitchFamily="34" charset="0"/>
                <a:ea typeface="Calibri" panose="020F0502020204030204" pitchFamily="34" charset="0"/>
                <a:cs typeface="Times New Roman" panose="02020603050405020304" pitchFamily="18" charset="0"/>
              </a:rPr>
              <a:t>nd</a:t>
            </a:r>
            <a:r>
              <a:rPr lang="en-AU" sz="2400" b="1" dirty="0">
                <a:latin typeface="Calibri" panose="020F0502020204030204" pitchFamily="34" charset="0"/>
                <a:ea typeface="Calibri" panose="020F0502020204030204" pitchFamily="34" charset="0"/>
                <a:cs typeface="Times New Roman" panose="02020603050405020304" pitchFamily="18" charset="0"/>
              </a:rPr>
              <a:t> Feb Climate Angels </a:t>
            </a:r>
            <a:r>
              <a:rPr lang="en-AU" sz="2400" dirty="0">
                <a:latin typeface="Calibri" panose="020F0502020204030204" pitchFamily="34" charset="0"/>
                <a:ea typeface="Calibri" panose="020F0502020204030204" pitchFamily="34" charset="0"/>
                <a:cs typeface="Times New Roman" panose="02020603050405020304" pitchFamily="18" charset="0"/>
              </a:rPr>
              <a:t>at Crib Pt Midday</a:t>
            </a:r>
          </a:p>
          <a:p>
            <a:pPr>
              <a:lnSpc>
                <a:spcPct val="107000"/>
              </a:lnSpc>
              <a:spcAft>
                <a:spcPts val="8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28</a:t>
            </a:r>
            <a:r>
              <a:rPr lang="en-AU" sz="24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AU" sz="2400" b="1" dirty="0">
                <a:effectLst/>
                <a:latin typeface="Calibri" panose="020F0502020204030204" pitchFamily="34" charset="0"/>
                <a:ea typeface="Calibri" panose="020F0502020204030204" pitchFamily="34" charset="0"/>
                <a:cs typeface="Times New Roman" panose="02020603050405020304" pitchFamily="18" charset="0"/>
              </a:rPr>
              <a:t> February Friends Of French Island AGM</a:t>
            </a:r>
            <a:r>
              <a:rPr lang="en-AU" sz="2400" dirty="0">
                <a:effectLst/>
                <a:latin typeface="Calibri" panose="020F0502020204030204" pitchFamily="34" charset="0"/>
                <a:ea typeface="Calibri" panose="020F0502020204030204" pitchFamily="34" charset="0"/>
                <a:cs typeface="Times New Roman" panose="02020603050405020304" pitchFamily="18" charset="0"/>
              </a:rPr>
              <a:t> in Balnarring</a:t>
            </a:r>
          </a:p>
          <a:p>
            <a:pPr>
              <a:lnSpc>
                <a:spcPct val="107000"/>
              </a:lnSpc>
              <a:spcAft>
                <a:spcPts val="800"/>
              </a:spcAft>
            </a:pPr>
            <a:endParaRPr lang="en-AU"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3</a:t>
            </a:r>
            <a:r>
              <a:rPr lang="en-AU" sz="2400" b="1"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AU" sz="2400" b="1" dirty="0">
                <a:effectLst/>
                <a:latin typeface="Calibri" panose="020F0502020204030204" pitchFamily="34" charset="0"/>
                <a:ea typeface="Calibri" panose="020F0502020204030204" pitchFamily="34" charset="0"/>
                <a:cs typeface="Times New Roman" panose="02020603050405020304" pitchFamily="18" charset="0"/>
              </a:rPr>
              <a:t> March Extinction Rebellion </a:t>
            </a:r>
            <a:r>
              <a:rPr lang="en-AU" sz="2400" dirty="0">
                <a:effectLst/>
                <a:latin typeface="Calibri" panose="020F0502020204030204" pitchFamily="34" charset="0"/>
                <a:ea typeface="Calibri" panose="020F0502020204030204" pitchFamily="34" charset="0"/>
                <a:cs typeface="Times New Roman" panose="02020603050405020304" pitchFamily="18" charset="0"/>
              </a:rPr>
              <a:t>meeting Balnarring Hall 6pm</a:t>
            </a:r>
          </a:p>
          <a:p>
            <a:pPr>
              <a:lnSpc>
                <a:spcPct val="107000"/>
              </a:lnSpc>
              <a:spcAft>
                <a:spcPts val="800"/>
              </a:spcAft>
            </a:pPr>
            <a:endParaRPr lang="en-AU" sz="2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Biggest Paddle Out Wetsuits for Westernport </a:t>
            </a:r>
            <a:r>
              <a:rPr lang="en-AU" sz="2400" dirty="0">
                <a:effectLst/>
                <a:latin typeface="Calibri" panose="020F0502020204030204" pitchFamily="34" charset="0"/>
                <a:ea typeface="Calibri" panose="020F0502020204030204" pitchFamily="34" charset="0"/>
                <a:cs typeface="Times New Roman" panose="02020603050405020304" pitchFamily="18" charset="0"/>
              </a:rPr>
              <a:t>a Letter writing push we can all be involved in </a:t>
            </a:r>
            <a:r>
              <a:rPr lang="en-AU" sz="2400" b="1" dirty="0">
                <a:effectLst/>
                <a:latin typeface="Calibri" panose="020F0502020204030204" pitchFamily="34" charset="0"/>
                <a:ea typeface="Calibri" panose="020F0502020204030204" pitchFamily="34" charset="0"/>
                <a:cs typeface="Times New Roman" panose="02020603050405020304" pitchFamily="18" charset="0"/>
              </a:rPr>
              <a:t>7</a:t>
            </a:r>
            <a:r>
              <a:rPr lang="en-AU" sz="2400" b="1"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AU" sz="2400" b="1" dirty="0">
                <a:effectLst/>
                <a:latin typeface="Calibri" panose="020F0502020204030204" pitchFamily="34" charset="0"/>
                <a:ea typeface="Calibri" panose="020F0502020204030204" pitchFamily="34" charset="0"/>
                <a:cs typeface="Times New Roman" panose="02020603050405020304" pitchFamily="18" charset="0"/>
              </a:rPr>
              <a:t> March </a:t>
            </a:r>
            <a:r>
              <a:rPr lang="en-AU" sz="2400" dirty="0">
                <a:effectLst/>
                <a:latin typeface="Calibri" panose="020F0502020204030204" pitchFamily="34" charset="0"/>
                <a:ea typeface="Calibri" panose="020F0502020204030204" pitchFamily="34" charset="0"/>
                <a:cs typeface="Times New Roman" panose="02020603050405020304" pitchFamily="18" charset="0"/>
              </a:rPr>
              <a:t>to write letters to Minister Wynne and spruik for letters wearing our wetsuits or googles.</a:t>
            </a:r>
            <a:endParaRPr lang="en-AU"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b="1" dirty="0">
                <a:latin typeface="Calibri" panose="020F0502020204030204" pitchFamily="34" charset="0"/>
                <a:ea typeface="Calibri" panose="020F0502020204030204" pitchFamily="34" charset="0"/>
                <a:cs typeface="Times New Roman" panose="02020603050405020304" pitchFamily="18" charset="0"/>
              </a:rPr>
              <a:t>17</a:t>
            </a:r>
            <a:r>
              <a:rPr lang="en-AU" sz="2400" b="1" baseline="30000" dirty="0">
                <a:latin typeface="Calibri" panose="020F0502020204030204" pitchFamily="34" charset="0"/>
                <a:ea typeface="Calibri" panose="020F0502020204030204" pitchFamily="34" charset="0"/>
                <a:cs typeface="Times New Roman" panose="02020603050405020304" pitchFamily="18" charset="0"/>
              </a:rPr>
              <a:t>th</a:t>
            </a:r>
            <a:r>
              <a:rPr lang="en-AU" sz="2400" b="1" dirty="0">
                <a:latin typeface="Calibri" panose="020F0502020204030204" pitchFamily="34" charset="0"/>
                <a:ea typeface="Calibri" panose="020F0502020204030204" pitchFamily="34" charset="0"/>
                <a:cs typeface="Times New Roman" panose="02020603050405020304" pitchFamily="18" charset="0"/>
              </a:rPr>
              <a:t> March Save Westernport AGM </a:t>
            </a:r>
            <a:r>
              <a:rPr lang="en-AU" sz="2400" dirty="0">
                <a:latin typeface="Calibri" panose="020F0502020204030204" pitchFamily="34" charset="0"/>
                <a:ea typeface="Calibri" panose="020F0502020204030204" pitchFamily="34" charset="0"/>
                <a:cs typeface="Times New Roman" panose="02020603050405020304" pitchFamily="18" charset="0"/>
              </a:rPr>
              <a:t>perhaps on Zoom</a:t>
            </a:r>
            <a:endParaRPr lang="en-AU" sz="24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AU" sz="2400" b="1"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b="1" dirty="0">
                <a:effectLst/>
                <a:latin typeface="Calibri" panose="020F0502020204030204" pitchFamily="34" charset="0"/>
                <a:ea typeface="Calibri" panose="020F0502020204030204" pitchFamily="34" charset="0"/>
                <a:cs typeface="Times New Roman" panose="02020603050405020304" pitchFamily="18" charset="0"/>
              </a:rPr>
              <a:t>22</a:t>
            </a:r>
            <a:r>
              <a:rPr lang="en-AU" sz="2400" b="1"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AU" sz="2400" b="1" dirty="0">
                <a:effectLst/>
                <a:latin typeface="Calibri" panose="020F0502020204030204" pitchFamily="34" charset="0"/>
                <a:ea typeface="Calibri" panose="020F0502020204030204" pitchFamily="34" charset="0"/>
                <a:cs typeface="Times New Roman" panose="02020603050405020304" pitchFamily="18" charset="0"/>
              </a:rPr>
              <a:t> March Dandy Premix in East Westernport Woodlands VCAT Hearing</a:t>
            </a:r>
          </a:p>
        </p:txBody>
      </p:sp>
    </p:spTree>
    <p:extLst>
      <p:ext uri="{BB962C8B-B14F-4D97-AF65-F5344CB8AC3E}">
        <p14:creationId xmlns:p14="http://schemas.microsoft.com/office/powerpoint/2010/main" val="949821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B5A9198-4DF0-499C-B918-677295310EDA}"/>
              </a:ext>
            </a:extLst>
          </p:cNvPr>
          <p:cNvSpPr txBox="1"/>
          <p:nvPr/>
        </p:nvSpPr>
        <p:spPr>
          <a:xfrm>
            <a:off x="107504" y="116632"/>
            <a:ext cx="8712968" cy="5239255"/>
          </a:xfrm>
          <a:prstGeom prst="rect">
            <a:avLst/>
          </a:prstGeom>
          <a:noFill/>
        </p:spPr>
        <p:txBody>
          <a:bodyPr wrap="square">
            <a:spAutoFit/>
          </a:bodyPr>
          <a:lstStyle/>
          <a:p>
            <a:pPr>
              <a:lnSpc>
                <a:spcPct val="107000"/>
              </a:lnSpc>
              <a:spcAft>
                <a:spcPts val="800"/>
              </a:spcAft>
            </a:pPr>
            <a:endParaRPr lang="en-AU" b="1"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AU" sz="3600" b="1" dirty="0">
                <a:effectLst/>
                <a:latin typeface="Calibri" panose="020F0502020204030204" pitchFamily="34" charset="0"/>
                <a:ea typeface="Calibri" panose="020F0502020204030204" pitchFamily="34" charset="0"/>
                <a:cs typeface="Times New Roman" panose="02020603050405020304" pitchFamily="18" charset="0"/>
              </a:rPr>
              <a:t>Seeking your ideas</a:t>
            </a:r>
            <a:r>
              <a:rPr lang="en-AU" sz="3600" dirty="0">
                <a:effectLst/>
                <a:latin typeface="Calibri" panose="020F0502020204030204" pitchFamily="34" charset="0"/>
                <a:ea typeface="Calibri" panose="020F0502020204030204" pitchFamily="34" charset="0"/>
                <a:cs typeface="Times New Roman" panose="02020603050405020304" pitchFamily="18" charset="0"/>
              </a:rPr>
              <a:t>:</a:t>
            </a:r>
          </a:p>
          <a:p>
            <a:pPr algn="ctr">
              <a:lnSpc>
                <a:spcPct val="107000"/>
              </a:lnSpc>
              <a:spcAft>
                <a:spcPts val="800"/>
              </a:spcAft>
            </a:pPr>
            <a:endParaRPr lang="en-AU" sz="3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We think it’s time to get some feedback from you - on our work, how we communicate with you and with others – and your ideas on how we can work differently with volunteers. As a small group, we want to make the best of our time.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You might just like to jot a few points on the chat section today/ or later, in an email and send them to us?  </a:t>
            </a:r>
          </a:p>
          <a:p>
            <a:pPr>
              <a:lnSpc>
                <a:spcPct val="107000"/>
              </a:lnSpc>
              <a:spcAft>
                <a:spcPts val="800"/>
              </a:spcAft>
            </a:pPr>
            <a:r>
              <a:rPr lang="en-AU" sz="2400" dirty="0">
                <a:effectLst/>
                <a:latin typeface="Calibri" panose="020F0502020204030204" pitchFamily="34" charset="0"/>
                <a:ea typeface="Calibri" panose="020F0502020204030204" pitchFamily="34" charset="0"/>
                <a:cs typeface="Times New Roman" panose="02020603050405020304" pitchFamily="18" charset="0"/>
              </a:rPr>
              <a:t>Or fill out the survey form –when it is sent to you.</a:t>
            </a:r>
          </a:p>
          <a:p>
            <a:pPr>
              <a:lnSpc>
                <a:spcPct val="107000"/>
              </a:lnSpc>
              <a:spcAft>
                <a:spcPts val="800"/>
              </a:spcAft>
            </a:pP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3211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4788024" cy="6555641"/>
          </a:xfrm>
          <a:prstGeom prst="rect">
            <a:avLst/>
          </a:prstGeom>
        </p:spPr>
        <p:txBody>
          <a:bodyPr wrap="square">
            <a:spAutoFit/>
          </a:bodyPr>
          <a:lstStyle/>
          <a:p>
            <a:pPr algn="ctr"/>
            <a:endParaRPr lang="en-AU" b="1" dirty="0"/>
          </a:p>
          <a:p>
            <a:pPr algn="ctr"/>
            <a:r>
              <a:rPr lang="en-AU" sz="2400" b="1" dirty="0"/>
              <a:t>VALE Chris Chandler</a:t>
            </a:r>
          </a:p>
          <a:p>
            <a:pPr algn="ctr"/>
            <a:endParaRPr lang="en-AU" b="1" dirty="0"/>
          </a:p>
          <a:p>
            <a:r>
              <a:rPr lang="en-AU" sz="2000" dirty="0"/>
              <a:t>WPPC Committee member and founding member of Save Westernport Chris Chandler passed away on April 30 from cancer, aged 60.</a:t>
            </a:r>
          </a:p>
          <a:p>
            <a:r>
              <a:rPr lang="en-AU" sz="2000" dirty="0"/>
              <a:t>Chris was a born naturalist. He had a great ability to share his knowledge with clear explanations, as he worked tirelessly for improvements in conservation and resource management. Chris spent much of his childhood on French Island. Scientists taking part in the Shapiro Study in the 1970’s were directed to The Chandler household as his father Alan was a keen naturalist. Chris often accompanied them and helped them with their field work.</a:t>
            </a:r>
          </a:p>
          <a:p>
            <a:r>
              <a:rPr lang="en-AU" sz="2000" dirty="0"/>
              <a:t> The day before he died, Chris gave instructions for monitoring the critically endangered fairy terns on French Island</a:t>
            </a:r>
            <a:r>
              <a:rPr lang="en-AU" dirty="0"/>
              <a:t>.</a:t>
            </a:r>
          </a:p>
        </p:txBody>
      </p:sp>
      <p:pic>
        <p:nvPicPr>
          <p:cNvPr id="3" name="Picture 2" descr="chris chandler 2.jpg"/>
          <p:cNvPicPr>
            <a:picLocks noChangeAspect="1"/>
          </p:cNvPicPr>
          <p:nvPr/>
        </p:nvPicPr>
        <p:blipFill>
          <a:blip r:embed="rId2" cstate="print"/>
          <a:stretch>
            <a:fillRect/>
          </a:stretch>
        </p:blipFill>
        <p:spPr>
          <a:xfrm>
            <a:off x="4767272" y="0"/>
            <a:ext cx="4376727" cy="64533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8556188"/>
          </a:xfrm>
          <a:prstGeom prst="rect">
            <a:avLst/>
          </a:prstGeom>
          <a:noFill/>
        </p:spPr>
        <p:txBody>
          <a:bodyPr wrap="square" rtlCol="0">
            <a:spAutoFit/>
          </a:bodyPr>
          <a:lstStyle/>
          <a:p>
            <a:pPr algn="ctr"/>
            <a:r>
              <a:rPr lang="en-AU" sz="2800" b="1" u="sng" dirty="0"/>
              <a:t>Report for 2021</a:t>
            </a:r>
          </a:p>
          <a:p>
            <a:pPr algn="ctr"/>
            <a:endParaRPr lang="en-AU" sz="2000" b="1" u="sng" dirty="0"/>
          </a:p>
          <a:p>
            <a:pPr>
              <a:buFont typeface="Arial" pitchFamily="34" charset="0"/>
              <a:buChar char="•"/>
            </a:pPr>
            <a:r>
              <a:rPr lang="en-AU" sz="2000" dirty="0"/>
              <a:t> Our Year started with our AGM where Guest Speaker Shannon Hurley from VNPA outlined  the threat of marine pests and how to contribute citizen science info about marine pests in Westernport. The main message is that it best  to find small outbreaks as soon as they happen and that ships from Japan are particularly dangerous</a:t>
            </a:r>
          </a:p>
          <a:p>
            <a:pPr>
              <a:buFont typeface="Arial" pitchFamily="34" charset="0"/>
              <a:buChar char="•"/>
            </a:pPr>
            <a:r>
              <a:rPr lang="en-AU" sz="2000" dirty="0"/>
              <a:t>At a zoom meeting with the HECS Japanese companies and their PR company, Kawasaki announced that they would monitor for marine pests. This is a win for WPPC. It is a result of our initiative a joint letter signed by 9 environment groups requesting marine pest monitoring and the grant we applied for with Save Westernport,  from MP Greg Hunts Office to engage Fathom Pacific to do marine-pest monitoring. We will follow up with Kawasaki.</a:t>
            </a:r>
          </a:p>
          <a:p>
            <a:r>
              <a:rPr lang="en-AU" sz="2000" dirty="0"/>
              <a:t>We also found out that Bluescope pier would not be used for a commercial-scale hydrogen project so Crib Pt, being the only deep port near Latrobe Valley, would be the obvious port. This makes us suspicious that the AGL gas importation pipeline is a Trojan horse for Hydrogen exports.</a:t>
            </a:r>
          </a:p>
          <a:p>
            <a:endParaRPr lang="en-AU" sz="2000" dirty="0"/>
          </a:p>
          <a:p>
            <a:pPr>
              <a:buFont typeface="Arial" pitchFamily="34" charset="0"/>
              <a:buChar char="•"/>
            </a:pPr>
            <a:r>
              <a:rPr lang="en-AU" sz="2000" dirty="0"/>
              <a:t> We assisted Save Westernport to write a letter to The Port Of Hastings that were a bit hysterical about the prospect of us monitoring marine pests</a:t>
            </a:r>
            <a:r>
              <a:rPr lang="en-AU" dirty="0"/>
              <a:t>. </a:t>
            </a:r>
          </a:p>
          <a:p>
            <a:endParaRPr lang="en-AU" dirty="0"/>
          </a:p>
          <a:p>
            <a:endParaRPr lang="en-AU" dirty="0"/>
          </a:p>
          <a:p>
            <a:endParaRPr lang="en-AU" dirty="0"/>
          </a:p>
          <a:p>
            <a:endParaRPr lang="en-AU" dirty="0"/>
          </a:p>
          <a:p>
            <a:endParaRPr lang="en-AU" dirty="0"/>
          </a:p>
          <a:p>
            <a:endParaRPr lang="en-AU" dirty="0"/>
          </a:p>
          <a:p>
            <a:endParaRPr lang="en-AU" dirty="0"/>
          </a:p>
          <a:p>
            <a:endParaRPr lang="en-AU" dirty="0"/>
          </a:p>
          <a:p>
            <a:endParaRPr lang="en-A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1520" y="0"/>
            <a:ext cx="8784976" cy="7478970"/>
          </a:xfrm>
          <a:prstGeom prst="rect">
            <a:avLst/>
          </a:prstGeom>
          <a:noFill/>
        </p:spPr>
        <p:txBody>
          <a:bodyPr wrap="square" rtlCol="0">
            <a:spAutoFit/>
          </a:bodyPr>
          <a:lstStyle/>
          <a:p>
            <a:pPr>
              <a:buFont typeface="Arial" pitchFamily="34" charset="0"/>
              <a:buChar char="•"/>
            </a:pPr>
            <a:r>
              <a:rPr lang="en-AU" sz="2000" dirty="0"/>
              <a:t> We took part in a zoom and sent Letters to State politicians and Bass Coast Councillors regarding saving </a:t>
            </a:r>
            <a:r>
              <a:rPr lang="en-AU" sz="2000" b="1" dirty="0"/>
              <a:t>The Holden Proving Grounds Lang Lang</a:t>
            </a:r>
            <a:r>
              <a:rPr lang="en-AU" sz="2000" dirty="0"/>
              <a:t>. This has been purchased by a Vietnamese car company that is retaining this bushland which is a comparable size, and more ecologically intact than Devilbend, Daangean. The group is now called </a:t>
            </a:r>
            <a:r>
              <a:rPr lang="en-AU" sz="2000" b="1" dirty="0"/>
              <a:t>Save Westernport Woodlands </a:t>
            </a:r>
            <a:r>
              <a:rPr lang="en-AU" sz="2000" dirty="0"/>
              <a:t>and includes a chain of reserves from Lang Lang to The Gurdies. It is threatened by new sand mines that could be located on marginal farmland. </a:t>
            </a:r>
          </a:p>
          <a:p>
            <a:pPr>
              <a:buFont typeface="Arial" pitchFamily="34" charset="0"/>
              <a:buChar char="•"/>
            </a:pPr>
            <a:r>
              <a:rPr lang="en-AU" sz="2000" dirty="0"/>
              <a:t> We did a Submission to the Vic Parliamentary enquiry on Extinction recommending they preserve and manage The Holden Woodlands.</a:t>
            </a:r>
          </a:p>
          <a:p>
            <a:pPr>
              <a:buFont typeface="Arial" pitchFamily="34" charset="0"/>
              <a:buChar char="•"/>
            </a:pPr>
            <a:endParaRPr lang="en-AU" sz="2000" dirty="0"/>
          </a:p>
          <a:p>
            <a:pPr>
              <a:buFont typeface="Arial" pitchFamily="34" charset="0"/>
              <a:buChar char="•"/>
            </a:pPr>
            <a:r>
              <a:rPr lang="en-AU" sz="2000" dirty="0"/>
              <a:t>We attended the Port of Hastings Stakeholder meetings</a:t>
            </a:r>
          </a:p>
          <a:p>
            <a:endParaRPr lang="en-AU" sz="2000" dirty="0"/>
          </a:p>
          <a:p>
            <a:pPr>
              <a:buFont typeface="Arial" pitchFamily="34" charset="0"/>
              <a:buChar char="•"/>
            </a:pPr>
            <a:r>
              <a:rPr lang="en-AU" sz="2000" dirty="0"/>
              <a:t> Attended the Hastings Foreshore meetings. We did a Submission to Future Foreshores</a:t>
            </a:r>
          </a:p>
          <a:p>
            <a:pPr>
              <a:buFont typeface="Arial" pitchFamily="34" charset="0"/>
              <a:buChar char="•"/>
            </a:pPr>
            <a:endParaRPr lang="en-AU" sz="2000" dirty="0"/>
          </a:p>
          <a:p>
            <a:pPr>
              <a:buFont typeface="Arial" pitchFamily="34" charset="0"/>
              <a:buChar char="•"/>
            </a:pPr>
            <a:r>
              <a:rPr lang="en-AU" sz="2000" dirty="0"/>
              <a:t> We sent a letter regarding Ryman development 38hec Mt Eliza in Green Wedge</a:t>
            </a:r>
          </a:p>
          <a:p>
            <a:pPr>
              <a:buFont typeface="Arial" pitchFamily="34" charset="0"/>
              <a:buChar char="•"/>
            </a:pPr>
            <a:endParaRPr lang="en-AU" sz="2000" dirty="0"/>
          </a:p>
          <a:p>
            <a:pPr>
              <a:buFont typeface="Arial" pitchFamily="34" charset="0"/>
              <a:buChar char="•"/>
            </a:pPr>
            <a:r>
              <a:rPr lang="en-AU" sz="2000" dirty="0"/>
              <a:t>We did a submission to VCAT over the Harkaway development</a:t>
            </a:r>
          </a:p>
          <a:p>
            <a:pPr>
              <a:buFont typeface="Arial" pitchFamily="34" charset="0"/>
              <a:buChar char="•"/>
            </a:pPr>
            <a:endParaRPr lang="en-AU" sz="2000" dirty="0"/>
          </a:p>
          <a:p>
            <a:pPr>
              <a:buFont typeface="Arial" pitchFamily="34" charset="0"/>
              <a:buChar char="•"/>
            </a:pPr>
            <a:r>
              <a:rPr lang="en-AU" sz="2000" dirty="0"/>
              <a:t>We did a submission to the DELWP Green Wedges Review</a:t>
            </a:r>
          </a:p>
          <a:p>
            <a:pPr>
              <a:buFont typeface="Arial" pitchFamily="34" charset="0"/>
              <a:buChar char="•"/>
            </a:pPr>
            <a:r>
              <a:rPr lang="en-AU" sz="2000" dirty="0"/>
              <a:t>We supported Save Arthur’s Seat against an Oversize Hillview Quarry</a:t>
            </a:r>
          </a:p>
          <a:p>
            <a:pPr>
              <a:buFont typeface="Arial" pitchFamily="34" charset="0"/>
              <a:buChar char="•"/>
            </a:pPr>
            <a:endParaRPr lang="en-AU" sz="2000" dirty="0"/>
          </a:p>
          <a:p>
            <a:pPr>
              <a:buFont typeface="Arial" pitchFamily="34" charset="0"/>
              <a:buChar char="•"/>
            </a:pPr>
            <a:endParaRPr lang="en-AU" sz="2000" dirty="0"/>
          </a:p>
          <a:p>
            <a:pPr>
              <a:buFont typeface="Arial" pitchFamily="34" charset="0"/>
              <a:buChar char="•"/>
            </a:pPr>
            <a:endParaRPr lang="en-AU"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ssy area with trees in the background&#10;&#10;Description automatically generated with low confidence">
            <a:extLst>
              <a:ext uri="{FF2B5EF4-FFF2-40B4-BE49-F238E27FC236}">
                <a16:creationId xmlns:a16="http://schemas.microsoft.com/office/drawing/2014/main" id="{0EECBC34-EA0B-4EB8-B883-E79882508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6" y="260648"/>
            <a:ext cx="4374486" cy="5832648"/>
          </a:xfrm>
          <a:prstGeom prst="rect">
            <a:avLst/>
          </a:prstGeom>
        </p:spPr>
      </p:pic>
      <p:pic>
        <p:nvPicPr>
          <p:cNvPr id="5" name="Picture 4" descr="A picture containing grass, outdoor, plant, tree&#10;&#10;Description automatically generated">
            <a:extLst>
              <a:ext uri="{FF2B5EF4-FFF2-40B4-BE49-F238E27FC236}">
                <a16:creationId xmlns:a16="http://schemas.microsoft.com/office/drawing/2014/main" id="{DFB42A97-945C-4073-96ED-9E97C56C8F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0648"/>
            <a:ext cx="4374486" cy="5832648"/>
          </a:xfrm>
          <a:prstGeom prst="rect">
            <a:avLst/>
          </a:prstGeom>
        </p:spPr>
      </p:pic>
      <p:sp>
        <p:nvSpPr>
          <p:cNvPr id="2" name="TextBox 1">
            <a:extLst>
              <a:ext uri="{FF2B5EF4-FFF2-40B4-BE49-F238E27FC236}">
                <a16:creationId xmlns:a16="http://schemas.microsoft.com/office/drawing/2014/main" id="{947F34EE-D9ED-452D-BD69-EFCAE60DA81D}"/>
              </a:ext>
            </a:extLst>
          </p:cNvPr>
          <p:cNvSpPr txBox="1"/>
          <p:nvPr/>
        </p:nvSpPr>
        <p:spPr>
          <a:xfrm>
            <a:off x="827584" y="6237312"/>
            <a:ext cx="7344816" cy="369332"/>
          </a:xfrm>
          <a:prstGeom prst="rect">
            <a:avLst/>
          </a:prstGeom>
          <a:noFill/>
        </p:spPr>
        <p:txBody>
          <a:bodyPr wrap="square" rtlCol="0">
            <a:spAutoFit/>
          </a:bodyPr>
          <a:lstStyle/>
          <a:p>
            <a:r>
              <a:rPr lang="en-US" dirty="0"/>
              <a:t>Save East Westernport Woodlands. Adams Creek Reserve</a:t>
            </a:r>
            <a:endParaRPr lang="en-AU" dirty="0"/>
          </a:p>
        </p:txBody>
      </p:sp>
    </p:spTree>
    <p:extLst>
      <p:ext uri="{BB962C8B-B14F-4D97-AF65-F5344CB8AC3E}">
        <p14:creationId xmlns:p14="http://schemas.microsoft.com/office/powerpoint/2010/main" val="24972277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9144000" cy="7078861"/>
          </a:xfrm>
          <a:prstGeom prst="rect">
            <a:avLst/>
          </a:prstGeom>
          <a:noFill/>
        </p:spPr>
        <p:txBody>
          <a:bodyPr wrap="square" rtlCol="0">
            <a:spAutoFit/>
          </a:bodyPr>
          <a:lstStyle/>
          <a:p>
            <a:endParaRPr lang="en-AU" dirty="0"/>
          </a:p>
          <a:p>
            <a:r>
              <a:rPr lang="en-AU" sz="2000" dirty="0"/>
              <a:t>Karri Giles , Sandy Milne and </a:t>
            </a:r>
            <a:r>
              <a:rPr lang="en-AU" sz="2000" dirty="0" err="1"/>
              <a:t>Gidja</a:t>
            </a:r>
            <a:r>
              <a:rPr lang="en-AU" sz="2000" dirty="0"/>
              <a:t> Walker, along with our expert witness, the highly qualified Dr Mary Cole were the WPPC team for the </a:t>
            </a:r>
            <a:r>
              <a:rPr lang="en-AU" sz="2000" b="1" dirty="0"/>
              <a:t>IAC Environmental Effects Statement for the Crib pt Gas import Jetty and pipeline. </a:t>
            </a:r>
            <a:r>
              <a:rPr lang="en-AU" sz="2000" dirty="0"/>
              <a:t>Together the four of us did 580 hours of work in 2020. We took up the offer of help from two Barristers James </a:t>
            </a:r>
            <a:r>
              <a:rPr lang="en-AU" sz="2000" dirty="0" err="1"/>
              <a:t>Kewley</a:t>
            </a:r>
            <a:r>
              <a:rPr lang="en-AU" sz="2000" dirty="0"/>
              <a:t> and Kieran </a:t>
            </a:r>
            <a:r>
              <a:rPr lang="en-AU" sz="2000" dirty="0" err="1"/>
              <a:t>Hickie</a:t>
            </a:r>
            <a:r>
              <a:rPr lang="en-AU" sz="2000" dirty="0"/>
              <a:t> who did a brilliant job.</a:t>
            </a:r>
          </a:p>
          <a:p>
            <a:endParaRPr lang="en-AU" sz="2000" dirty="0"/>
          </a:p>
          <a:p>
            <a:pPr>
              <a:buFont typeface="Arial" pitchFamily="34" charset="0"/>
              <a:buChar char="•"/>
            </a:pPr>
            <a:r>
              <a:rPr lang="en-AU" sz="2000" dirty="0"/>
              <a:t>We worked on the Save Westernport Submission which was a comprehensive submission to the EES.</a:t>
            </a:r>
          </a:p>
          <a:p>
            <a:pPr>
              <a:buFont typeface="Arial" pitchFamily="34" charset="0"/>
              <a:buChar char="•"/>
            </a:pPr>
            <a:r>
              <a:rPr lang="en-AU" sz="2000" dirty="0"/>
              <a:t>We then worked on our own WPPC Submission. </a:t>
            </a:r>
          </a:p>
          <a:p>
            <a:pPr>
              <a:buFont typeface="Arial" pitchFamily="34" charset="0"/>
              <a:buChar char="•"/>
            </a:pPr>
            <a:r>
              <a:rPr lang="en-AU" sz="2000" dirty="0"/>
              <a:t>We hired an expert Witness Dr Mary Cole who put in an expert witness report. </a:t>
            </a:r>
          </a:p>
          <a:p>
            <a:pPr>
              <a:buFont typeface="Arial" pitchFamily="34" charset="0"/>
              <a:buChar char="•"/>
            </a:pPr>
            <a:r>
              <a:rPr lang="en-AU" sz="2000" dirty="0"/>
              <a:t>We submitted  another referenced report for the panel hearing </a:t>
            </a:r>
          </a:p>
          <a:p>
            <a:pPr>
              <a:buFont typeface="Arial" pitchFamily="34" charset="0"/>
              <a:buChar char="•"/>
            </a:pPr>
            <a:r>
              <a:rPr lang="en-AU" sz="2000" dirty="0"/>
              <a:t> prepared our own taking notes and PowerPoints and all four of us had a 2.5hour time slot in the panel hearing to present.</a:t>
            </a:r>
          </a:p>
          <a:p>
            <a:pPr>
              <a:buFont typeface="Arial" pitchFamily="34" charset="0"/>
              <a:buChar char="•"/>
            </a:pPr>
            <a:r>
              <a:rPr lang="en-AU" sz="2000" dirty="0"/>
              <a:t>Then we engaged Dr Mary to provide addition comments to AGL/ APA’s amendments as requested by the panel.</a:t>
            </a:r>
          </a:p>
          <a:p>
            <a:pPr>
              <a:buFont typeface="Arial" pitchFamily="34" charset="0"/>
              <a:buChar char="•"/>
            </a:pPr>
            <a:r>
              <a:rPr lang="en-AU" sz="2000" dirty="0"/>
              <a:t> We then did a joint press release and a WPPC press release and an article for VNPA </a:t>
            </a:r>
            <a:r>
              <a:rPr lang="en-AU" sz="2000" dirty="0" err="1"/>
              <a:t>Parkwatch</a:t>
            </a:r>
            <a:r>
              <a:rPr lang="en-AU" sz="2000" dirty="0"/>
              <a:t> .</a:t>
            </a:r>
          </a:p>
          <a:p>
            <a:pPr>
              <a:buFont typeface="Arial" pitchFamily="34" charset="0"/>
              <a:buChar char="•"/>
            </a:pPr>
            <a:endParaRPr lang="en-AU" sz="2000" dirty="0"/>
          </a:p>
          <a:p>
            <a:r>
              <a:rPr lang="en-AU" sz="2000" dirty="0"/>
              <a:t>WE have joined a Mornington Peninsula Shire Council NO AGL fortnightly meeting. There is a letter for groups to endorse-ask us.</a:t>
            </a:r>
          </a:p>
          <a:p>
            <a:endParaRPr lang="en-AU" dirty="0"/>
          </a:p>
          <a:p>
            <a:endParaRPr lang="en-AU"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8686800" cy="6525343"/>
          </a:xfrm>
        </p:spPr>
        <p:txBody>
          <a:bodyPr>
            <a:normAutofit fontScale="85000" lnSpcReduction="20000"/>
          </a:bodyPr>
          <a:lstStyle/>
          <a:p>
            <a:pPr marL="514350" lvl="0" indent="-514350" algn="ctr">
              <a:lnSpc>
                <a:spcPct val="170000"/>
              </a:lnSpc>
              <a:buNone/>
            </a:pPr>
            <a:r>
              <a:rPr lang="en-AU" dirty="0"/>
              <a:t>    </a:t>
            </a:r>
            <a:r>
              <a:rPr lang="en-AU" sz="4000" dirty="0"/>
              <a:t>Summary of WPPC’s Terrestrial Concerns</a:t>
            </a:r>
          </a:p>
          <a:p>
            <a:pPr marL="514350" lvl="0" indent="-514350">
              <a:lnSpc>
                <a:spcPct val="170000"/>
              </a:lnSpc>
              <a:buNone/>
            </a:pPr>
            <a:r>
              <a:rPr lang="en-AU" sz="3400" dirty="0"/>
              <a:t>    1.  The pipeline footprint we estimate is approximately</a:t>
            </a:r>
          </a:p>
          <a:p>
            <a:pPr marL="514350" lvl="0" indent="-514350">
              <a:lnSpc>
                <a:spcPct val="170000"/>
              </a:lnSpc>
              <a:buNone/>
            </a:pPr>
            <a:r>
              <a:rPr lang="en-AU" sz="3400" dirty="0"/>
              <a:t>        57kms x 30 metres wide = </a:t>
            </a:r>
            <a:r>
              <a:rPr lang="en-AU" sz="3400" b="1" dirty="0"/>
              <a:t>171 hectares</a:t>
            </a:r>
            <a:r>
              <a:rPr lang="en-AU" sz="3400" dirty="0"/>
              <a:t>. </a:t>
            </a:r>
          </a:p>
          <a:p>
            <a:pPr marL="514350" lvl="0" indent="-514350">
              <a:lnSpc>
                <a:spcPct val="170000"/>
              </a:lnSpc>
              <a:buNone/>
            </a:pPr>
            <a:r>
              <a:rPr lang="en-AU" sz="3400" dirty="0"/>
              <a:t>        </a:t>
            </a:r>
            <a:r>
              <a:rPr lang="en-AU" sz="3400" b="1" dirty="0"/>
              <a:t>A figure for the total vegetation loss did not appear to be available in the EES documents. </a:t>
            </a:r>
            <a:r>
              <a:rPr lang="en-AU" sz="3400" dirty="0"/>
              <a:t>We requested that information from APA on the 12</a:t>
            </a:r>
            <a:r>
              <a:rPr lang="en-AU" sz="3400" baseline="30000" dirty="0"/>
              <a:t>th</a:t>
            </a:r>
            <a:r>
              <a:rPr lang="en-AU" sz="3400" dirty="0"/>
              <a:t> of November. APA referred us back to Brett Lane’s documents for the proponents ‘revised </a:t>
            </a:r>
            <a:r>
              <a:rPr lang="en-AU" sz="3400" i="1" dirty="0"/>
              <a:t>native</a:t>
            </a:r>
            <a:r>
              <a:rPr lang="en-AU" sz="3400" dirty="0"/>
              <a:t> vegetation loss’ figure </a:t>
            </a:r>
            <a:r>
              <a:rPr lang="en-AU" sz="3400" b="1" dirty="0"/>
              <a:t>17.9 ha</a:t>
            </a:r>
            <a:r>
              <a:rPr lang="en-AU" sz="3400" dirty="0"/>
              <a:t>. </a:t>
            </a:r>
          </a:p>
          <a:p>
            <a:endParaRPr lang="en-AU"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8520</TotalTime>
  <Words>3106</Words>
  <Application>Microsoft Office PowerPoint</Application>
  <PresentationFormat>On-screen Show (4:3)</PresentationFormat>
  <Paragraphs>259</Paragraphs>
  <Slides>35</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 BERKLEY</vt:lpstr>
      <vt:lpstr>Arial</vt:lpstr>
      <vt:lpstr>Calibri</vt:lpstr>
      <vt:lpstr>Cambria</vt:lpstr>
      <vt:lpstr>Office Theme</vt:lpstr>
      <vt:lpstr>PowerPoint Presentation</vt:lpstr>
      <vt:lpstr>PowerPoint Presentation</vt:lpstr>
      <vt:lpstr>Agenda for AGM February 21st 2021 Balnarring Hall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Southern/marbled Toadlet Pseudophryne semimarmorata</vt:lpstr>
      <vt:lpstr>PowerPoint Presentation</vt:lpstr>
      <vt:lpstr>Growling Grass Frog/ Southern Bell Frog  Litoria raniformis</vt:lpstr>
      <vt:lpstr>PowerPoint Presentation</vt:lpstr>
      <vt:lpstr>PowerPoint Presentation</vt:lpstr>
      <vt:lpstr>Summary of our concerns re EES</vt:lpstr>
      <vt:lpstr>PowerPoint Presentation</vt:lpstr>
      <vt:lpstr> WPPC Inc. 2020 AGM  Minutes of Meeting </vt:lpstr>
      <vt:lpstr>PowerPoint Presentation</vt:lpstr>
      <vt:lpstr>PowerPoint Presentation</vt:lpstr>
      <vt:lpstr>PowerPoint Presentation</vt:lpstr>
      <vt:lpstr>PowerPoint Presentation</vt:lpstr>
      <vt:lpstr>PowerPoint Presentation</vt:lpstr>
      <vt:lpstr>PowerPoint Presentation</vt:lpstr>
      <vt:lpstr>Election of Office Bearers</vt:lpstr>
      <vt:lpstr>Election of Office Bearers</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Growling Grass Frogs</dc:title>
  <dc:creator>HP</dc:creator>
  <cp:lastModifiedBy>Caroline Giles</cp:lastModifiedBy>
  <cp:revision>122</cp:revision>
  <dcterms:created xsi:type="dcterms:W3CDTF">2020-09-27T22:13:00Z</dcterms:created>
  <dcterms:modified xsi:type="dcterms:W3CDTF">2021-03-22T01:22:23Z</dcterms:modified>
</cp:coreProperties>
</file>